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44.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18"/>
  </p:notesMasterIdLst>
  <p:handoutMasterIdLst>
    <p:handoutMasterId r:id="rId119"/>
  </p:handoutMasterIdLst>
  <p:sldIdLst>
    <p:sldId id="256" r:id="rId2"/>
    <p:sldId id="257" r:id="rId3"/>
    <p:sldId id="647" r:id="rId4"/>
    <p:sldId id="648" r:id="rId5"/>
    <p:sldId id="678" r:id="rId6"/>
    <p:sldId id="675" r:id="rId7"/>
    <p:sldId id="676" r:id="rId8"/>
    <p:sldId id="1042" r:id="rId9"/>
    <p:sldId id="663" r:id="rId10"/>
    <p:sldId id="860" r:id="rId11"/>
    <p:sldId id="820" r:id="rId12"/>
    <p:sldId id="929" r:id="rId13"/>
    <p:sldId id="859" r:id="rId14"/>
    <p:sldId id="984" r:id="rId15"/>
    <p:sldId id="985" r:id="rId16"/>
    <p:sldId id="823" r:id="rId17"/>
    <p:sldId id="825" r:id="rId18"/>
    <p:sldId id="979" r:id="rId19"/>
    <p:sldId id="980" r:id="rId20"/>
    <p:sldId id="1031" r:id="rId21"/>
    <p:sldId id="826" r:id="rId22"/>
    <p:sldId id="931" r:id="rId23"/>
    <p:sldId id="894" r:id="rId24"/>
    <p:sldId id="896" r:id="rId25"/>
    <p:sldId id="830" r:id="rId26"/>
    <p:sldId id="897" r:id="rId27"/>
    <p:sldId id="898" r:id="rId28"/>
    <p:sldId id="899" r:id="rId29"/>
    <p:sldId id="864" r:id="rId30"/>
    <p:sldId id="974" r:id="rId31"/>
    <p:sldId id="1032" r:id="rId32"/>
    <p:sldId id="862" r:id="rId33"/>
    <p:sldId id="863" r:id="rId34"/>
    <p:sldId id="932" r:id="rId35"/>
    <p:sldId id="1033" r:id="rId36"/>
    <p:sldId id="1034" r:id="rId37"/>
    <p:sldId id="1035" r:id="rId38"/>
    <p:sldId id="1038" r:id="rId39"/>
    <p:sldId id="1037" r:id="rId40"/>
    <p:sldId id="1017" r:id="rId41"/>
    <p:sldId id="900" r:id="rId42"/>
    <p:sldId id="1016" r:id="rId43"/>
    <p:sldId id="1030" r:id="rId44"/>
    <p:sldId id="1047" r:id="rId45"/>
    <p:sldId id="946" r:id="rId46"/>
    <p:sldId id="947" r:id="rId47"/>
    <p:sldId id="948" r:id="rId48"/>
    <p:sldId id="949" r:id="rId49"/>
    <p:sldId id="950" r:id="rId50"/>
    <p:sldId id="951" r:id="rId51"/>
    <p:sldId id="952" r:id="rId52"/>
    <p:sldId id="953" r:id="rId53"/>
    <p:sldId id="1043" r:id="rId54"/>
    <p:sldId id="1044" r:id="rId55"/>
    <p:sldId id="1045" r:id="rId56"/>
    <p:sldId id="798" r:id="rId57"/>
    <p:sldId id="901" r:id="rId58"/>
    <p:sldId id="944" r:id="rId59"/>
    <p:sldId id="919" r:id="rId60"/>
    <p:sldId id="921" r:id="rId61"/>
    <p:sldId id="904" r:id="rId62"/>
    <p:sldId id="954" r:id="rId63"/>
    <p:sldId id="955" r:id="rId64"/>
    <p:sldId id="956" r:id="rId65"/>
    <p:sldId id="957" r:id="rId66"/>
    <p:sldId id="958" r:id="rId67"/>
    <p:sldId id="959" r:id="rId68"/>
    <p:sldId id="960" r:id="rId69"/>
    <p:sldId id="961" r:id="rId70"/>
    <p:sldId id="962" r:id="rId71"/>
    <p:sldId id="963" r:id="rId72"/>
    <p:sldId id="964" r:id="rId73"/>
    <p:sldId id="965" r:id="rId74"/>
    <p:sldId id="966" r:id="rId75"/>
    <p:sldId id="967" r:id="rId76"/>
    <p:sldId id="905" r:id="rId77"/>
    <p:sldId id="906" r:id="rId78"/>
    <p:sldId id="923" r:id="rId79"/>
    <p:sldId id="1048" r:id="rId80"/>
    <p:sldId id="926" r:id="rId81"/>
    <p:sldId id="1049" r:id="rId82"/>
    <p:sldId id="928" r:id="rId83"/>
    <p:sldId id="1004" r:id="rId84"/>
    <p:sldId id="1050" r:id="rId85"/>
    <p:sldId id="1052" r:id="rId86"/>
    <p:sldId id="856" r:id="rId87"/>
    <p:sldId id="800" r:id="rId88"/>
    <p:sldId id="845" r:id="rId89"/>
    <p:sldId id="754" r:id="rId90"/>
    <p:sldId id="1007" r:id="rId91"/>
    <p:sldId id="1010" r:id="rId92"/>
    <p:sldId id="861" r:id="rId93"/>
    <p:sldId id="1051" r:id="rId94"/>
    <p:sldId id="753" r:id="rId95"/>
    <p:sldId id="1021" r:id="rId96"/>
    <p:sldId id="802" r:id="rId97"/>
    <p:sldId id="849" r:id="rId98"/>
    <p:sldId id="873" r:id="rId99"/>
    <p:sldId id="874" r:id="rId100"/>
    <p:sldId id="875" r:id="rId101"/>
    <p:sldId id="876" r:id="rId102"/>
    <p:sldId id="877" r:id="rId103"/>
    <p:sldId id="878" r:id="rId104"/>
    <p:sldId id="879" r:id="rId105"/>
    <p:sldId id="880" r:id="rId106"/>
    <p:sldId id="881" r:id="rId107"/>
    <p:sldId id="882" r:id="rId108"/>
    <p:sldId id="883" r:id="rId109"/>
    <p:sldId id="884" r:id="rId110"/>
    <p:sldId id="885" r:id="rId111"/>
    <p:sldId id="886" r:id="rId112"/>
    <p:sldId id="749" r:id="rId113"/>
    <p:sldId id="750" r:id="rId114"/>
    <p:sldId id="770" r:id="rId115"/>
    <p:sldId id="848" r:id="rId116"/>
    <p:sldId id="97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9706" autoAdjust="0"/>
    <p:restoredTop sz="95588" autoAdjust="0"/>
  </p:normalViewPr>
  <p:slideViewPr>
    <p:cSldViewPr snapToGrid="0" snapToObjects="1">
      <p:cViewPr varScale="1">
        <p:scale>
          <a:sx n="92" d="100"/>
          <a:sy n="92" d="100"/>
        </p:scale>
        <p:origin x="200" y="4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3/3/20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3/3/20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249722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1763" y="766763"/>
            <a:ext cx="6811962" cy="3832225"/>
          </a:xfrm>
          <a:ln/>
        </p:spPr>
      </p:sp>
      <p:sp>
        <p:nvSpPr>
          <p:cNvPr id="25602" name="Notes Placeholder 2"/>
          <p:cNvSpPr>
            <a:spLocks noGrp="1"/>
          </p:cNvSpPr>
          <p:nvPr>
            <p:ph type="body" idx="1"/>
          </p:nvPr>
        </p:nvSpPr>
        <p:spPr>
          <a:noFill/>
          <a:ln/>
        </p:spPr>
        <p:txBody>
          <a:bodyPr/>
          <a:lstStyle/>
          <a:p>
            <a:r>
              <a:rPr lang="en-US" dirty="0">
                <a:ea typeface="ＭＳ Ｐゴシック" pitchFamily="34" charset="-128"/>
              </a:rPr>
              <a:t>Roughly speaking, a process satisfies the Markov property if one can make predictions for the future of the process based solely on its present state just as well as one could knowing the process's full history, hence independently from such history, that is, conditional on the present state of the system, its future and past states are independent.</a:t>
            </a:r>
          </a:p>
          <a:p>
            <a:endParaRPr lang="en-US" dirty="0">
              <a:ea typeface="ＭＳ Ｐゴシック" pitchFamily="34" charset="-128"/>
            </a:endParaRPr>
          </a:p>
          <a:p>
            <a:r>
              <a:rPr lang="en-US" dirty="0">
                <a:ea typeface="ＭＳ Ｐゴシック" pitchFamily="34" charset="-128"/>
              </a:rPr>
              <a:t>(sometimes characterized as "</a:t>
            </a:r>
            <a:r>
              <a:rPr lang="en-US" dirty="0" err="1">
                <a:ea typeface="ＭＳ Ｐゴシック" pitchFamily="34" charset="-128"/>
              </a:rPr>
              <a:t>memorylessness</a:t>
            </a:r>
            <a:r>
              <a:rPr lang="en-US" dirty="0">
                <a:ea typeface="ＭＳ Ｐゴシック" pitchFamily="34" charset="-128"/>
              </a:rPr>
              <a:t>")</a:t>
            </a:r>
          </a:p>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5701"/>
            <a:fld id="{ACAB68C1-092D-468B-8690-7D27B27041C8}" type="slidenum">
              <a:rPr lang="en-US"/>
              <a:pPr defTabSz="985701"/>
              <a:t>16</a:t>
            </a:fld>
            <a:endParaRPr lang="en-US" dirty="0"/>
          </a:p>
        </p:txBody>
      </p:sp>
    </p:spTree>
    <p:extLst>
      <p:ext uri="{BB962C8B-B14F-4D97-AF65-F5344CB8AC3E}">
        <p14:creationId xmlns:p14="http://schemas.microsoft.com/office/powerpoint/2010/main" val="305872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1763" y="766763"/>
            <a:ext cx="6811962" cy="3832225"/>
          </a:xfrm>
          <a:ln/>
        </p:spPr>
      </p:sp>
      <p:sp>
        <p:nvSpPr>
          <p:cNvPr id="27650" name="Notes Placeholder 2"/>
          <p:cNvSpPr>
            <a:spLocks noGrp="1"/>
          </p:cNvSpPr>
          <p:nvPr>
            <p:ph type="body" idx="1"/>
          </p:nvPr>
        </p:nvSpPr>
        <p:spPr>
          <a:noFill/>
          <a:ln/>
        </p:spPr>
        <p:txBody>
          <a:bodyPr/>
          <a:lstStyle/>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5701"/>
            <a:fld id="{1600E29C-1E14-41D6-ACAF-300C17152C85}" type="slidenum">
              <a:rPr lang="en-US"/>
              <a:pPr defTabSz="985701"/>
              <a:t>17</a:t>
            </a:fld>
            <a:endParaRPr lang="en-US" dirty="0"/>
          </a:p>
        </p:txBody>
      </p:sp>
    </p:spTree>
    <p:extLst>
      <p:ext uri="{BB962C8B-B14F-4D97-AF65-F5344CB8AC3E}">
        <p14:creationId xmlns:p14="http://schemas.microsoft.com/office/powerpoint/2010/main" val="164838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19</a:t>
            </a:fld>
            <a:endParaRPr lang="en-US" dirty="0"/>
          </a:p>
        </p:txBody>
      </p:sp>
    </p:spTree>
    <p:extLst>
      <p:ext uri="{BB962C8B-B14F-4D97-AF65-F5344CB8AC3E}">
        <p14:creationId xmlns:p14="http://schemas.microsoft.com/office/powerpoint/2010/main" val="54269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20</a:t>
            </a:fld>
            <a:endParaRPr lang="en-US" dirty="0"/>
          </a:p>
        </p:txBody>
      </p:sp>
    </p:spTree>
    <p:extLst>
      <p:ext uri="{BB962C8B-B14F-4D97-AF65-F5344CB8AC3E}">
        <p14:creationId xmlns:p14="http://schemas.microsoft.com/office/powerpoint/2010/main" val="75944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21</a:t>
            </a:fld>
            <a:endParaRPr lang="en-US" dirty="0"/>
          </a:p>
        </p:txBody>
      </p:sp>
    </p:spTree>
    <p:extLst>
      <p:ext uri="{BB962C8B-B14F-4D97-AF65-F5344CB8AC3E}">
        <p14:creationId xmlns:p14="http://schemas.microsoft.com/office/powerpoint/2010/main" val="257921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a:ea typeface="ＭＳ Ｐゴシック" pitchFamily="34" charset="-128"/>
              </a:rPr>
              <a:t>In MDP chance node represents uncertainty about what might happen based on (s,a)  [as opposed to being a random adversary]</a:t>
            </a:r>
          </a:p>
          <a:p>
            <a:endParaRPr lang="en-US">
              <a:ea typeface="ＭＳ Ｐゴシック" pitchFamily="34" charset="-128"/>
            </a:endParaRPr>
          </a:p>
          <a:p>
            <a:r>
              <a:rPr lang="en-US">
                <a:ea typeface="ＭＳ Ｐゴシック" pitchFamily="34" charset="-128"/>
              </a:rPr>
              <a:t>Q-state (s,a)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25</a:t>
            </a:fld>
            <a:endParaRPr lang="en-US" dirty="0"/>
          </a:p>
        </p:txBody>
      </p:sp>
    </p:spTree>
    <p:extLst>
      <p:ext uri="{BB962C8B-B14F-4D97-AF65-F5344CB8AC3E}">
        <p14:creationId xmlns:p14="http://schemas.microsoft.com/office/powerpoint/2010/main" val="123545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29</a:t>
            </a:fld>
            <a:endParaRPr lang="en-US"/>
          </a:p>
        </p:txBody>
      </p:sp>
    </p:spTree>
    <p:extLst>
      <p:ext uri="{BB962C8B-B14F-4D97-AF65-F5344CB8AC3E}">
        <p14:creationId xmlns:p14="http://schemas.microsoft.com/office/powerpoint/2010/main" val="403312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30</a:t>
            </a:fld>
            <a:endParaRPr lang="en-US"/>
          </a:p>
        </p:txBody>
      </p:sp>
    </p:spTree>
    <p:extLst>
      <p:ext uri="{BB962C8B-B14F-4D97-AF65-F5344CB8AC3E}">
        <p14:creationId xmlns:p14="http://schemas.microsoft.com/office/powerpoint/2010/main" val="36400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31</a:t>
            </a:fld>
            <a:endParaRPr lang="en-US"/>
          </a:p>
        </p:txBody>
      </p:sp>
    </p:spTree>
    <p:extLst>
      <p:ext uri="{BB962C8B-B14F-4D97-AF65-F5344CB8AC3E}">
        <p14:creationId xmlns:p14="http://schemas.microsoft.com/office/powerpoint/2010/main" val="186818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515938"/>
            <a:ext cx="4572000" cy="2573337"/>
          </a:xfrm>
        </p:spPr>
      </p:sp>
      <p:sp>
        <p:nvSpPr>
          <p:cNvPr id="3" name="Notes Placeholder 2"/>
          <p:cNvSpPr>
            <a:spLocks noGrp="1"/>
          </p:cNvSpPr>
          <p:nvPr>
            <p:ph type="body" idx="1"/>
          </p:nvPr>
        </p:nvSpPr>
        <p:spPr/>
        <p:txBody>
          <a:bodyPr/>
          <a:lstStyle/>
          <a:p>
            <a:r>
              <a:rPr lang="en-US" dirty="0"/>
              <a:t>Demo just shows V and Q values, snapshots on next slides.</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0351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3</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447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270396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123640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75796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94359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13031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4065336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175249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1725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43114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350655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4</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25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15395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105614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3465911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248851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67</a:t>
            </a:fld>
            <a:endParaRPr lang="en-US"/>
          </a:p>
        </p:txBody>
      </p:sp>
    </p:spTree>
    <p:extLst>
      <p:ext uri="{BB962C8B-B14F-4D97-AF65-F5344CB8AC3E}">
        <p14:creationId xmlns:p14="http://schemas.microsoft.com/office/powerpoint/2010/main" val="33218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68</a:t>
            </a:fld>
            <a:endParaRPr lang="en-US"/>
          </a:p>
        </p:txBody>
      </p:sp>
    </p:spTree>
    <p:extLst>
      <p:ext uri="{BB962C8B-B14F-4D97-AF65-F5344CB8AC3E}">
        <p14:creationId xmlns:p14="http://schemas.microsoft.com/office/powerpoint/2010/main" val="273321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69</a:t>
            </a:fld>
            <a:endParaRPr lang="en-US"/>
          </a:p>
        </p:txBody>
      </p:sp>
    </p:spTree>
    <p:extLst>
      <p:ext uri="{BB962C8B-B14F-4D97-AF65-F5344CB8AC3E}">
        <p14:creationId xmlns:p14="http://schemas.microsoft.com/office/powerpoint/2010/main" val="570705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70</a:t>
            </a:fld>
            <a:endParaRPr lang="en-US"/>
          </a:p>
        </p:txBody>
      </p:sp>
    </p:spTree>
    <p:extLst>
      <p:ext uri="{BB962C8B-B14F-4D97-AF65-F5344CB8AC3E}">
        <p14:creationId xmlns:p14="http://schemas.microsoft.com/office/powerpoint/2010/main" val="93800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71</a:t>
            </a:fld>
            <a:endParaRPr lang="en-US"/>
          </a:p>
        </p:txBody>
      </p:sp>
    </p:spTree>
    <p:extLst>
      <p:ext uri="{BB962C8B-B14F-4D97-AF65-F5344CB8AC3E}">
        <p14:creationId xmlns:p14="http://schemas.microsoft.com/office/powerpoint/2010/main" val="1801509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72</a:t>
            </a:fld>
            <a:endParaRPr lang="en-US"/>
          </a:p>
        </p:txBody>
      </p:sp>
    </p:spTree>
    <p:extLst>
      <p:ext uri="{BB962C8B-B14F-4D97-AF65-F5344CB8AC3E}">
        <p14:creationId xmlns:p14="http://schemas.microsoft.com/office/powerpoint/2010/main" val="2539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5</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3376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73</a:t>
            </a:fld>
            <a:endParaRPr lang="en-US"/>
          </a:p>
        </p:txBody>
      </p:sp>
    </p:spTree>
    <p:extLst>
      <p:ext uri="{BB962C8B-B14F-4D97-AF65-F5344CB8AC3E}">
        <p14:creationId xmlns:p14="http://schemas.microsoft.com/office/powerpoint/2010/main" val="2311520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74</a:t>
            </a:fld>
            <a:endParaRPr lang="en-US"/>
          </a:p>
        </p:txBody>
      </p:sp>
    </p:spTree>
    <p:extLst>
      <p:ext uri="{BB962C8B-B14F-4D97-AF65-F5344CB8AC3E}">
        <p14:creationId xmlns:p14="http://schemas.microsoft.com/office/powerpoint/2010/main" val="186489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220947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78</a:t>
            </a:fld>
            <a:endParaRPr lang="en-US" dirty="0"/>
          </a:p>
        </p:txBody>
      </p:sp>
    </p:spTree>
    <p:extLst>
      <p:ext uri="{BB962C8B-B14F-4D97-AF65-F5344CB8AC3E}">
        <p14:creationId xmlns:p14="http://schemas.microsoft.com/office/powerpoint/2010/main" val="3308801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2738438" y="533400"/>
            <a:ext cx="4721225" cy="26558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5730"/>
            <a:fld id="{AD2D01F0-63A4-49FC-8DAB-288B21321D7F}" type="slidenum">
              <a:rPr lang="en-US"/>
              <a:pPr defTabSz="985730"/>
              <a:t>81</a:t>
            </a:fld>
            <a:endParaRPr lang="en-US" dirty="0"/>
          </a:p>
        </p:txBody>
      </p:sp>
    </p:spTree>
    <p:extLst>
      <p:ext uri="{BB962C8B-B14F-4D97-AF65-F5344CB8AC3E}">
        <p14:creationId xmlns:p14="http://schemas.microsoft.com/office/powerpoint/2010/main" val="1888472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059" indent="-342059" defTabSz="912205" fontAlgn="base">
              <a:lnSpc>
                <a:spcPct val="80000"/>
              </a:lnSpc>
              <a:spcBef>
                <a:spcPct val="20000"/>
              </a:spcBef>
              <a:spcAft>
                <a:spcPct val="0"/>
              </a:spcAft>
              <a:buClr>
                <a:schemeClr val="accent2"/>
              </a:buClr>
              <a:buFont typeface="Wingdings" pitchFamily="2" charset="2"/>
              <a:buChar char="§"/>
              <a:defRPr/>
            </a:pPr>
            <a:r>
              <a:rPr lang="en-US" kern="0" dirty="0">
                <a:solidFill>
                  <a:schemeClr val="accent1">
                    <a:lumMod val="75000"/>
                  </a:schemeClr>
                </a:solidFill>
                <a:latin typeface="Calibri" pitchFamily="34" charset="0"/>
              </a:rPr>
              <a:t>V</a:t>
            </a:r>
            <a:r>
              <a:rPr lang="en-US" kern="0" dirty="0">
                <a:solidFill>
                  <a:schemeClr val="accent1">
                    <a:lumMod val="75000"/>
                  </a:schemeClr>
                </a:solidFill>
                <a:latin typeface="Calibri" pitchFamily="34" charset="0"/>
                <a:sym typeface="Symbol" pitchFamily="18" charset="2"/>
              </a:rPr>
              <a:t>*</a:t>
            </a:r>
            <a:r>
              <a:rPr lang="en-US" kern="0" dirty="0">
                <a:solidFill>
                  <a:schemeClr val="accent1">
                    <a:lumMod val="75000"/>
                  </a:schemeClr>
                </a:solidFill>
                <a:latin typeface="Calibri" pitchFamily="34" charset="0"/>
              </a:rPr>
              <a:t>(s) </a:t>
            </a:r>
            <a:r>
              <a:rPr lang="en-US" kern="0" dirty="0">
                <a:latin typeface="Calibri" pitchFamily="34" charset="0"/>
              </a:rPr>
              <a:t>= expected utility starting in s and acting optimally</a:t>
            </a:r>
          </a:p>
          <a:p>
            <a:pPr defTabSz="912205">
              <a:defRPr/>
            </a:pPr>
            <a:r>
              <a:rPr lang="en-US" kern="0" dirty="0">
                <a:latin typeface="Calibri" pitchFamily="34" charset="0"/>
              </a:rPr>
              <a:t>Q</a:t>
            </a:r>
            <a:r>
              <a:rPr lang="en-US" kern="0" baseline="30000" dirty="0">
                <a:latin typeface="Calibri" pitchFamily="34" charset="0"/>
                <a:sym typeface="Symbol" pitchFamily="18" charset="2"/>
              </a:rPr>
              <a:t>*</a:t>
            </a:r>
            <a:r>
              <a:rPr lang="en-US" kern="0" dirty="0">
                <a:latin typeface="Calibri" pitchFamily="34" charset="0"/>
              </a:rPr>
              <a:t>(</a:t>
            </a:r>
            <a:r>
              <a:rPr lang="en-US" kern="0" dirty="0" err="1">
                <a:latin typeface="Calibri" pitchFamily="34" charset="0"/>
              </a:rPr>
              <a:t>s,a</a:t>
            </a:r>
            <a:r>
              <a:rPr lang="en-US" kern="0" dirty="0">
                <a:latin typeface="Calibri" pitchFamily="34" charset="0"/>
              </a:rPr>
              <a:t>) = expected utility starting out having taken action a from state s and (thereafter) acting optimally</a:t>
            </a:r>
          </a:p>
          <a:p>
            <a:endParaRPr lang="en-US" dirty="0"/>
          </a:p>
          <a:p>
            <a:endParaRPr lang="en-US" dirty="0"/>
          </a:p>
          <a:p>
            <a:r>
              <a:rPr lang="en-US" dirty="0"/>
              <a:t>[Note:</a:t>
            </a:r>
            <a:r>
              <a:rPr lang="en-US" baseline="0" dirty="0"/>
              <a:t> this demo doesn’t show anything in action, just pops up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91</a:t>
            </a:fld>
            <a:endParaRPr lang="en-US"/>
          </a:p>
        </p:txBody>
      </p:sp>
    </p:spTree>
    <p:extLst>
      <p:ext uri="{BB962C8B-B14F-4D97-AF65-F5344CB8AC3E}">
        <p14:creationId xmlns:p14="http://schemas.microsoft.com/office/powerpoint/2010/main" val="1373746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97</a:t>
            </a:fld>
            <a:endParaRPr lang="en-US"/>
          </a:p>
        </p:txBody>
      </p:sp>
    </p:spTree>
    <p:extLst>
      <p:ext uri="{BB962C8B-B14F-4D97-AF65-F5344CB8AC3E}">
        <p14:creationId xmlns:p14="http://schemas.microsoft.com/office/powerpoint/2010/main" val="855019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98</a:t>
            </a:fld>
            <a:endParaRPr lang="en-US"/>
          </a:p>
        </p:txBody>
      </p:sp>
    </p:spTree>
    <p:extLst>
      <p:ext uri="{BB962C8B-B14F-4D97-AF65-F5344CB8AC3E}">
        <p14:creationId xmlns:p14="http://schemas.microsoft.com/office/powerpoint/2010/main" val="1936370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99</a:t>
            </a:fld>
            <a:endParaRPr lang="en-US"/>
          </a:p>
        </p:txBody>
      </p:sp>
    </p:spTree>
    <p:extLst>
      <p:ext uri="{BB962C8B-B14F-4D97-AF65-F5344CB8AC3E}">
        <p14:creationId xmlns:p14="http://schemas.microsoft.com/office/powerpoint/2010/main" val="1716481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100</a:t>
            </a:fld>
            <a:endParaRPr lang="en-US"/>
          </a:p>
        </p:txBody>
      </p:sp>
    </p:spTree>
    <p:extLst>
      <p:ext uri="{BB962C8B-B14F-4D97-AF65-F5344CB8AC3E}">
        <p14:creationId xmlns:p14="http://schemas.microsoft.com/office/powerpoint/2010/main" val="103214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628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101</a:t>
            </a:fld>
            <a:endParaRPr lang="en-US"/>
          </a:p>
        </p:txBody>
      </p:sp>
    </p:spTree>
    <p:extLst>
      <p:ext uri="{BB962C8B-B14F-4D97-AF65-F5344CB8AC3E}">
        <p14:creationId xmlns:p14="http://schemas.microsoft.com/office/powerpoint/2010/main" val="800444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102</a:t>
            </a:fld>
            <a:endParaRPr lang="en-US"/>
          </a:p>
        </p:txBody>
      </p:sp>
    </p:spTree>
    <p:extLst>
      <p:ext uri="{BB962C8B-B14F-4D97-AF65-F5344CB8AC3E}">
        <p14:creationId xmlns:p14="http://schemas.microsoft.com/office/powerpoint/2010/main" val="6506609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103</a:t>
            </a:fld>
            <a:endParaRPr lang="en-US"/>
          </a:p>
        </p:txBody>
      </p:sp>
    </p:spTree>
    <p:extLst>
      <p:ext uri="{BB962C8B-B14F-4D97-AF65-F5344CB8AC3E}">
        <p14:creationId xmlns:p14="http://schemas.microsoft.com/office/powerpoint/2010/main" val="233996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104</a:t>
            </a:fld>
            <a:endParaRPr lang="en-US"/>
          </a:p>
        </p:txBody>
      </p:sp>
    </p:spTree>
    <p:extLst>
      <p:ext uri="{BB962C8B-B14F-4D97-AF65-F5344CB8AC3E}">
        <p14:creationId xmlns:p14="http://schemas.microsoft.com/office/powerpoint/2010/main" val="3078013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105</a:t>
            </a:fld>
            <a:endParaRPr lang="en-US"/>
          </a:p>
        </p:txBody>
      </p:sp>
    </p:spTree>
    <p:extLst>
      <p:ext uri="{BB962C8B-B14F-4D97-AF65-F5344CB8AC3E}">
        <p14:creationId xmlns:p14="http://schemas.microsoft.com/office/powerpoint/2010/main" val="4177161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106</a:t>
            </a:fld>
            <a:endParaRPr lang="en-US"/>
          </a:p>
        </p:txBody>
      </p:sp>
    </p:spTree>
    <p:extLst>
      <p:ext uri="{BB962C8B-B14F-4D97-AF65-F5344CB8AC3E}">
        <p14:creationId xmlns:p14="http://schemas.microsoft.com/office/powerpoint/2010/main" val="3382101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107</a:t>
            </a:fld>
            <a:endParaRPr lang="en-US"/>
          </a:p>
        </p:txBody>
      </p:sp>
    </p:spTree>
    <p:extLst>
      <p:ext uri="{BB962C8B-B14F-4D97-AF65-F5344CB8AC3E}">
        <p14:creationId xmlns:p14="http://schemas.microsoft.com/office/powerpoint/2010/main" val="522346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108</a:t>
            </a:fld>
            <a:endParaRPr lang="en-US"/>
          </a:p>
        </p:txBody>
      </p:sp>
    </p:spTree>
    <p:extLst>
      <p:ext uri="{BB962C8B-B14F-4D97-AF65-F5344CB8AC3E}">
        <p14:creationId xmlns:p14="http://schemas.microsoft.com/office/powerpoint/2010/main" val="225742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109</a:t>
            </a:fld>
            <a:endParaRPr lang="en-US"/>
          </a:p>
        </p:txBody>
      </p:sp>
    </p:spTree>
    <p:extLst>
      <p:ext uri="{BB962C8B-B14F-4D97-AF65-F5344CB8AC3E}">
        <p14:creationId xmlns:p14="http://schemas.microsoft.com/office/powerpoint/2010/main" val="3157998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110</a:t>
            </a:fld>
            <a:endParaRPr lang="en-US"/>
          </a:p>
        </p:txBody>
      </p:sp>
    </p:spTree>
    <p:extLst>
      <p:ext uri="{BB962C8B-B14F-4D97-AF65-F5344CB8AC3E}">
        <p14:creationId xmlns:p14="http://schemas.microsoft.com/office/powerpoint/2010/main" val="344106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1763" y="766763"/>
            <a:ext cx="6811962" cy="3832225"/>
          </a:xfrm>
          <a:ln/>
        </p:spPr>
      </p:sp>
      <p:sp>
        <p:nvSpPr>
          <p:cNvPr id="19458" name="Notes Placeholder 2"/>
          <p:cNvSpPr>
            <a:spLocks noGrp="1"/>
          </p:cNvSpPr>
          <p:nvPr>
            <p:ph type="body" idx="1"/>
          </p:nvPr>
        </p:nvSpPr>
        <p:spPr>
          <a:noFill/>
          <a:ln/>
        </p:spPr>
        <p:txBody>
          <a:bodyPr/>
          <a:lstStyle/>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agent takes action North, then 80% of the time agent ends with going to the cell on the North (if there is no wall there)</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10%, action North takes the agent West; 10% East</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there is a wall in the direction the agent would have been taken, the agent stays put</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a:p>
            <a:pPr marL="769456" lvl="1" indent="-329767" eaLnBrk="0" hangingPunct="0">
              <a:spcBef>
                <a:spcPct val="20000"/>
              </a:spcBef>
              <a:buFont typeface="Wingdings" pitchFamily="2" charset="2"/>
              <a:buChar char="§"/>
            </a:pPr>
            <a:r>
              <a:rPr lang="en-US" sz="2300" dirty="0">
                <a:latin typeface="Calibri" pitchFamily="34" charset="0"/>
              </a:rPr>
              <a:t>Small </a:t>
            </a:r>
            <a:r>
              <a:rPr lang="en-US" altLang="ja-JP" sz="2300" dirty="0">
                <a:latin typeface="Calibri" pitchFamily="34" charset="0"/>
              </a:rPr>
              <a:t>“living” reward each step (can be negative)</a:t>
            </a:r>
          </a:p>
          <a:p>
            <a:pPr marL="769456" lvl="1" indent="-329767" eaLnBrk="0" hangingPunct="0">
              <a:spcBef>
                <a:spcPct val="20000"/>
              </a:spcBef>
              <a:buFont typeface="Wingdings" pitchFamily="2" charset="2"/>
              <a:buChar char="§"/>
            </a:pPr>
            <a:r>
              <a:rPr lang="en-US" sz="2300" dirty="0">
                <a:latin typeface="Calibri" pitchFamily="34" charset="0"/>
              </a:rPr>
              <a:t>Big rewards come at the end (good or bad)</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p:txBody>
      </p:sp>
      <p:sp>
        <p:nvSpPr>
          <p:cNvPr id="19459" name="Slide Number Placeholder 3"/>
          <p:cNvSpPr>
            <a:spLocks noGrp="1"/>
          </p:cNvSpPr>
          <p:nvPr>
            <p:ph type="sldNum" sz="quarter" idx="5"/>
          </p:nvPr>
        </p:nvSpPr>
        <p:spPr>
          <a:noFill/>
        </p:spPr>
        <p:txBody>
          <a:bodyPr/>
          <a:lstStyle/>
          <a:p>
            <a:pPr defTabSz="985701"/>
            <a:fld id="{552C0BAA-F2C0-47C6-A20B-733CA31DCFFD}" type="slidenum">
              <a:rPr lang="en-US"/>
              <a:pPr defTabSz="985701"/>
              <a:t>11</a:t>
            </a:fld>
            <a:endParaRPr lang="en-US" dirty="0"/>
          </a:p>
        </p:txBody>
      </p:sp>
    </p:spTree>
    <p:extLst>
      <p:ext uri="{BB962C8B-B14F-4D97-AF65-F5344CB8AC3E}">
        <p14:creationId xmlns:p14="http://schemas.microsoft.com/office/powerpoint/2010/main" val="27462304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111</a:t>
            </a:fld>
            <a:endParaRPr lang="en-US"/>
          </a:p>
        </p:txBody>
      </p:sp>
    </p:spTree>
    <p:extLst>
      <p:ext uri="{BB962C8B-B14F-4D97-AF65-F5344CB8AC3E}">
        <p14:creationId xmlns:p14="http://schemas.microsoft.com/office/powerpoint/2010/main" val="2512859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C2587-C0BF-41B9-B0FA-D76263C040D8}" type="slidenum">
              <a:rPr lang="en-US" smtClean="0"/>
              <a:t>116</a:t>
            </a:fld>
            <a:endParaRPr lang="en-US" dirty="0"/>
          </a:p>
        </p:txBody>
      </p:sp>
    </p:spTree>
    <p:extLst>
      <p:ext uri="{BB962C8B-B14F-4D97-AF65-F5344CB8AC3E}">
        <p14:creationId xmlns:p14="http://schemas.microsoft.com/office/powerpoint/2010/main" val="30104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13</a:t>
            </a:fld>
            <a:endParaRPr lang="en-US"/>
          </a:p>
        </p:txBody>
      </p:sp>
    </p:spTree>
    <p:extLst>
      <p:ext uri="{BB962C8B-B14F-4D97-AF65-F5344CB8AC3E}">
        <p14:creationId xmlns:p14="http://schemas.microsoft.com/office/powerpoint/2010/main" val="291195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14</a:t>
            </a:fld>
            <a:endParaRPr lang="en-US"/>
          </a:p>
        </p:txBody>
      </p:sp>
    </p:spTree>
    <p:extLst>
      <p:ext uri="{BB962C8B-B14F-4D97-AF65-F5344CB8AC3E}">
        <p14:creationId xmlns:p14="http://schemas.microsoft.com/office/powerpoint/2010/main" val="262301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15</a:t>
            </a:fld>
            <a:endParaRPr lang="en-US"/>
          </a:p>
        </p:txBody>
      </p:sp>
    </p:spTree>
    <p:extLst>
      <p:ext uri="{BB962C8B-B14F-4D97-AF65-F5344CB8AC3E}">
        <p14:creationId xmlns:p14="http://schemas.microsoft.com/office/powerpoint/2010/main" val="63593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AAAI Tutorial - Feb 8, 2020</a:t>
            </a:r>
          </a:p>
        </p:txBody>
      </p:sp>
      <p:sp>
        <p:nvSpPr>
          <p:cNvPr id="6" name="Rectangle 6"/>
          <p:cNvSpPr>
            <a:spLocks noGrp="1" noChangeArrowheads="1"/>
          </p:cNvSpPr>
          <p:nvPr>
            <p:ph type="sldNum" sz="quarter" idx="12"/>
          </p:nvPr>
        </p:nvSpPr>
        <p:spPr>
          <a:ln/>
        </p:spPr>
        <p:txBody>
          <a:bodyPr/>
          <a:lstStyle>
            <a:lvl1pPr>
              <a:defRPr/>
            </a:lvl1pPr>
          </a:lstStyle>
          <a:p>
            <a:fld id="{9AED463B-79DD-8140-8663-C64DDA2F0428}" type="slidenum">
              <a:rPr lang="en-US" altLang="en-US"/>
              <a:pPr/>
              <a:t>‹#›</a:t>
            </a:fld>
            <a:endParaRPr lang="en-US" altLang="en-US"/>
          </a:p>
        </p:txBody>
      </p:sp>
    </p:spTree>
    <p:extLst>
      <p:ext uri="{BB962C8B-B14F-4D97-AF65-F5344CB8AC3E}">
        <p14:creationId xmlns:p14="http://schemas.microsoft.com/office/powerpoint/2010/main" val="2295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A75-881F-45AB-B07E-69842274AE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30D91AD-B2A7-4359-B303-9BBF1ADF681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6D6F-5C55-4698-85D7-B30919B6D5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BF79EE-06C0-47CB-9A62-2518306E72A7}"/>
              </a:ext>
            </a:extLst>
          </p:cNvPr>
          <p:cNvSpPr>
            <a:spLocks noGrp="1"/>
          </p:cNvSpPr>
          <p:nvPr>
            <p:ph type="ftr" sz="quarter" idx="11"/>
          </p:nvPr>
        </p:nvSpPr>
        <p:spPr/>
        <p:txBody>
          <a:bodyPr/>
          <a:lstStyle/>
          <a:p>
            <a:r>
              <a:rPr lang="en-US"/>
              <a:t>AAAI Tutorial - Feb 8, 2020</a:t>
            </a:r>
          </a:p>
        </p:txBody>
      </p:sp>
      <p:sp>
        <p:nvSpPr>
          <p:cNvPr id="6" name="Slide Number Placeholder 5">
            <a:extLst>
              <a:ext uri="{FF2B5EF4-FFF2-40B4-BE49-F238E27FC236}">
                <a16:creationId xmlns:a16="http://schemas.microsoft.com/office/drawing/2014/main" id="{2499AE8F-7A7E-4AFF-BAD0-2DB186B6C36E}"/>
              </a:ext>
            </a:extLst>
          </p:cNvPr>
          <p:cNvSpPr>
            <a:spLocks noGrp="1"/>
          </p:cNvSpPr>
          <p:nvPr>
            <p:ph type="sldNum" sz="quarter" idx="12"/>
          </p:nvPr>
        </p:nvSpPr>
        <p:spPr/>
        <p:txBody>
          <a:bodyPr/>
          <a:lstStyle/>
          <a:p>
            <a:fld id="{69054014-5AFB-450E-9640-EFA8145447BB}" type="slidenum">
              <a:rPr lang="en-US" smtClean="0"/>
              <a:t>‹#›</a:t>
            </a:fld>
            <a:endParaRPr lang="en-US"/>
          </a:p>
        </p:txBody>
      </p:sp>
    </p:spTree>
    <p:extLst>
      <p:ext uri="{BB962C8B-B14F-4D97-AF65-F5344CB8AC3E}">
        <p14:creationId xmlns:p14="http://schemas.microsoft.com/office/powerpoint/2010/main" val="1426783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AAAI Tutorial - Feb 8,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AAAI Tutorial - Feb 8, 2020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AAAI Tutorial - Feb 8, 2020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AAAI Tutorial - Feb 8, 2020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AAAI Tutorial - Feb 8, 2020</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65.png"/><Relationship Id="rId5" Type="http://schemas.openxmlformats.org/officeDocument/2006/relationships/image" Target="../media/image156.png"/><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57.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1.png"/><Relationship Id="rId4" Type="http://schemas.openxmlformats.org/officeDocument/2006/relationships/image" Target="../media/image19.wm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1.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4.xml"/><Relationship Id="rId7" Type="http://schemas.openxmlformats.org/officeDocument/2006/relationships/image" Target="../media/image5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image" Target="../media/image5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notesSlide" Target="../notesSlides/notesSlide1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0.xml"/><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64.png"/><Relationship Id="rId4" Type="http://schemas.openxmlformats.org/officeDocument/2006/relationships/tags" Target="../tags/tag31.xml"/><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5.png"/><Relationship Id="rId2" Type="http://schemas.openxmlformats.org/officeDocument/2006/relationships/tags" Target="../tags/tag8.xml"/><Relationship Id="rId16" Type="http://schemas.openxmlformats.org/officeDocument/2006/relationships/image" Target="../media/image9.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image" Target="../media/image10.png"/><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png"/><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4.png"/><Relationship Id="rId17" Type="http://schemas.openxmlformats.org/officeDocument/2006/relationships/image" Target="../media/image7.png"/><Relationship Id="rId2" Type="http://schemas.openxmlformats.org/officeDocument/2006/relationships/tags" Target="../tags/tag14.xml"/><Relationship Id="rId16" Type="http://schemas.openxmlformats.org/officeDocument/2006/relationships/image" Target="../media/image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3.png"/><Relationship Id="rId5" Type="http://schemas.openxmlformats.org/officeDocument/2006/relationships/tags" Target="../tags/tag17.xml"/><Relationship Id="rId15" Type="http://schemas.openxmlformats.org/officeDocument/2006/relationships/image" Target="../media/image5.png"/><Relationship Id="rId10" Type="http://schemas.openxmlformats.org/officeDocument/2006/relationships/image" Target="../media/image12.png"/><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image" Target="../media/image11.png"/><Relationship Id="rId1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9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28.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95.png"/><Relationship Id="rId26" Type="http://schemas.openxmlformats.org/officeDocument/2006/relationships/image" Target="../media/image102.png"/><Relationship Id="rId3" Type="http://schemas.openxmlformats.org/officeDocument/2006/relationships/tags" Target="../tags/tag44.xml"/><Relationship Id="rId21" Type="http://schemas.openxmlformats.org/officeDocument/2006/relationships/image" Target="../media/image117.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94.png"/><Relationship Id="rId25" Type="http://schemas.openxmlformats.org/officeDocument/2006/relationships/image" Target="../media/image118.png"/><Relationship Id="rId2" Type="http://schemas.openxmlformats.org/officeDocument/2006/relationships/tags" Target="../tags/tag43.xml"/><Relationship Id="rId16" Type="http://schemas.openxmlformats.org/officeDocument/2006/relationships/slideLayout" Target="../slideLayouts/slideLayout2.xml"/><Relationship Id="rId20" Type="http://schemas.openxmlformats.org/officeDocument/2006/relationships/image" Target="../media/image97.png"/><Relationship Id="rId29" Type="http://schemas.openxmlformats.org/officeDocument/2006/relationships/image" Target="../media/image121.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100.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101.png"/><Relationship Id="rId28" Type="http://schemas.openxmlformats.org/officeDocument/2006/relationships/image" Target="../media/image120.png"/><Relationship Id="rId10" Type="http://schemas.openxmlformats.org/officeDocument/2006/relationships/tags" Target="../tags/tag51.xml"/><Relationship Id="rId19" Type="http://schemas.openxmlformats.org/officeDocument/2006/relationships/image" Target="../media/image96.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99.png"/><Relationship Id="rId27" Type="http://schemas.openxmlformats.org/officeDocument/2006/relationships/image" Target="../media/image119.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tags" Target="../tags/tag60.xml"/><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slideLayout" Target="../slideLayouts/slideLayout2.xml"/><Relationship Id="rId10" Type="http://schemas.openxmlformats.org/officeDocument/2006/relationships/image" Target="../media/image129.png"/><Relationship Id="rId4" Type="http://schemas.openxmlformats.org/officeDocument/2006/relationships/tags" Target="../tags/tag61.xml"/><Relationship Id="rId9" Type="http://schemas.openxmlformats.org/officeDocument/2006/relationships/image" Target="../media/image128.png"/></Relationships>
</file>

<file path=ppt/slides/_rels/slide8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slideLayout" Target="../slideLayouts/slideLayout2.xml"/><Relationship Id="rId7" Type="http://schemas.openxmlformats.org/officeDocument/2006/relationships/image" Target="../media/image13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23.png"/><Relationship Id="rId5" Type="http://schemas.openxmlformats.org/officeDocument/2006/relationships/image" Target="../media/image138.png"/><Relationship Id="rId4" Type="http://schemas.openxmlformats.org/officeDocument/2006/relationships/notesSlide" Target="../notesSlides/notesSlide4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35.png"/><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38.emf"/><Relationship Id="rId4" Type="http://schemas.openxmlformats.org/officeDocument/2006/relationships/image" Target="../media/image137.emf"/></Relationships>
</file>

<file path=ppt/slides/_rels/slide8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33.png"/><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51.png"/><Relationship Id="rId4" Type="http://schemas.openxmlformats.org/officeDocument/2006/relationships/image" Target="../media/image150.png"/></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123.png"/><Relationship Id="rId4" Type="http://schemas.openxmlformats.org/officeDocument/2006/relationships/image" Target="../media/image162.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609600"/>
            <a:ext cx="10280072" cy="5305705"/>
          </a:xfrm>
        </p:spPr>
        <p:txBody>
          <a:bodyPr>
            <a:normAutofit/>
          </a:bodyPr>
          <a:lstStyle/>
          <a:p>
            <a:r>
              <a:rPr lang="en-US" sz="4800" dirty="0"/>
              <a:t>Applied Mechanism Design For Social Good</a:t>
            </a:r>
            <a:endParaRPr lang="en-US" sz="6000" i="1" dirty="0">
              <a:solidFill>
                <a:schemeClr val="bg1">
                  <a:lumMod val="50000"/>
                </a:schemeClr>
              </a:solidFill>
            </a:endParaRPr>
          </a:p>
        </p:txBody>
      </p:sp>
      <p:sp>
        <p:nvSpPr>
          <p:cNvPr id="3" name="Subtitle 2"/>
          <p:cNvSpPr>
            <a:spLocks noGrp="1"/>
          </p:cNvSpPr>
          <p:nvPr>
            <p:ph type="subTitle" idx="1"/>
          </p:nvPr>
        </p:nvSpPr>
        <p:spPr>
          <a:xfrm>
            <a:off x="706302" y="2787766"/>
            <a:ext cx="6858000" cy="641234"/>
          </a:xfrm>
        </p:spPr>
        <p:txBody>
          <a:bodyPr/>
          <a:lstStyle/>
          <a:p>
            <a:r>
              <a:rPr lang="en-US" dirty="0"/>
              <a:t>John P Dickerson</a:t>
            </a:r>
          </a:p>
        </p:txBody>
      </p:sp>
      <p:sp>
        <p:nvSpPr>
          <p:cNvPr id="5" name="TextBox 4"/>
          <p:cNvSpPr txBox="1"/>
          <p:nvPr/>
        </p:nvSpPr>
        <p:spPr>
          <a:xfrm>
            <a:off x="706302" y="5051115"/>
            <a:ext cx="2576383" cy="1323439"/>
          </a:xfrm>
          <a:prstGeom prst="rect">
            <a:avLst/>
          </a:prstGeom>
          <a:noFill/>
        </p:spPr>
        <p:txBody>
          <a:bodyPr wrap="square" rtlCol="0">
            <a:spAutoFit/>
          </a:bodyPr>
          <a:lstStyle/>
          <a:p>
            <a:r>
              <a:rPr lang="en-US" sz="1600" b="1" dirty="0"/>
              <a:t>Lecture #10 – 02/27/2020</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09243" y="5080696"/>
            <a:ext cx="3721993" cy="1293858"/>
          </a:xfrm>
          <a:prstGeom prst="rect">
            <a:avLst/>
          </a:prstGeom>
        </p:spPr>
      </p:pic>
    </p:spTree>
    <p:extLst>
      <p:ext uri="{BB962C8B-B14F-4D97-AF65-F5344CB8AC3E}">
        <p14:creationId xmlns:p14="http://schemas.microsoft.com/office/powerpoint/2010/main" val="295189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48095" y="1482439"/>
            <a:ext cx="6150138" cy="5327650"/>
          </a:xfrm>
          <a:prstGeom prst="rect">
            <a:avLst/>
          </a:prstGeom>
          <a:noFill/>
        </p:spPr>
      </p:pic>
      <p:sp>
        <p:nvSpPr>
          <p:cNvPr id="2" name="Slide Number Placeholder 1">
            <a:extLst>
              <a:ext uri="{FF2B5EF4-FFF2-40B4-BE49-F238E27FC236}">
                <a16:creationId xmlns:a16="http://schemas.microsoft.com/office/drawing/2014/main" id="{91740563-2A71-2445-AAAE-BF8CA8A2468A}"/>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963313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57E1972C-5EF9-7540-924B-9EFCB3261B5F}"/>
              </a:ext>
            </a:extLst>
          </p:cNvPr>
          <p:cNvSpPr>
            <a:spLocks noGrp="1"/>
          </p:cNvSpPr>
          <p:nvPr>
            <p:ph type="sldNum" sz="quarter" idx="12"/>
          </p:nvPr>
        </p:nvSpPr>
        <p:spPr/>
        <p:txBody>
          <a:bodyPr/>
          <a:lstStyle/>
          <a:p>
            <a:fld id="{A2EF37A0-74FC-AB4F-AE4C-D9BFC6719E9F}" type="slidenum">
              <a:rPr lang="en-US" smtClean="0"/>
              <a:t>100</a:t>
            </a:fld>
            <a:endParaRPr lang="en-US"/>
          </a:p>
        </p:txBody>
      </p:sp>
    </p:spTree>
    <p:extLst>
      <p:ext uri="{BB962C8B-B14F-4D97-AF65-F5344CB8AC3E}">
        <p14:creationId xmlns:p14="http://schemas.microsoft.com/office/powerpoint/2010/main" val="2379020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3D80B7ED-8E79-D745-8D7B-C5C6C865C040}"/>
              </a:ext>
            </a:extLst>
          </p:cNvPr>
          <p:cNvSpPr>
            <a:spLocks noGrp="1"/>
          </p:cNvSpPr>
          <p:nvPr>
            <p:ph type="sldNum" sz="quarter" idx="12"/>
          </p:nvPr>
        </p:nvSpPr>
        <p:spPr/>
        <p:txBody>
          <a:bodyPr/>
          <a:lstStyle/>
          <a:p>
            <a:fld id="{A2EF37A0-74FC-AB4F-AE4C-D9BFC6719E9F}" type="slidenum">
              <a:rPr lang="en-US" smtClean="0"/>
              <a:t>101</a:t>
            </a:fld>
            <a:endParaRPr lang="en-US"/>
          </a:p>
        </p:txBody>
      </p:sp>
    </p:spTree>
    <p:extLst>
      <p:ext uri="{BB962C8B-B14F-4D97-AF65-F5344CB8AC3E}">
        <p14:creationId xmlns:p14="http://schemas.microsoft.com/office/powerpoint/2010/main" val="2481189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D7FA68F0-63B0-E34C-98F2-A7198B1AA7C0}"/>
              </a:ext>
            </a:extLst>
          </p:cNvPr>
          <p:cNvSpPr>
            <a:spLocks noGrp="1"/>
          </p:cNvSpPr>
          <p:nvPr>
            <p:ph type="sldNum" sz="quarter" idx="12"/>
          </p:nvPr>
        </p:nvSpPr>
        <p:spPr/>
        <p:txBody>
          <a:bodyPr/>
          <a:lstStyle/>
          <a:p>
            <a:fld id="{A2EF37A0-74FC-AB4F-AE4C-D9BFC6719E9F}" type="slidenum">
              <a:rPr lang="en-US" smtClean="0"/>
              <a:t>102</a:t>
            </a:fld>
            <a:endParaRPr lang="en-US"/>
          </a:p>
        </p:txBody>
      </p:sp>
    </p:spTree>
    <p:extLst>
      <p:ext uri="{BB962C8B-B14F-4D97-AF65-F5344CB8AC3E}">
        <p14:creationId xmlns:p14="http://schemas.microsoft.com/office/powerpoint/2010/main" val="4135348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2FED4DF8-877D-A442-B733-273F89F37502}"/>
              </a:ext>
            </a:extLst>
          </p:cNvPr>
          <p:cNvSpPr>
            <a:spLocks noGrp="1"/>
          </p:cNvSpPr>
          <p:nvPr>
            <p:ph type="sldNum" sz="quarter" idx="12"/>
          </p:nvPr>
        </p:nvSpPr>
        <p:spPr/>
        <p:txBody>
          <a:bodyPr/>
          <a:lstStyle/>
          <a:p>
            <a:fld id="{A2EF37A0-74FC-AB4F-AE4C-D9BFC6719E9F}" type="slidenum">
              <a:rPr lang="en-US" smtClean="0"/>
              <a:t>103</a:t>
            </a:fld>
            <a:endParaRPr lang="en-US"/>
          </a:p>
        </p:txBody>
      </p:sp>
    </p:spTree>
    <p:extLst>
      <p:ext uri="{BB962C8B-B14F-4D97-AF65-F5344CB8AC3E}">
        <p14:creationId xmlns:p14="http://schemas.microsoft.com/office/powerpoint/2010/main" val="13575590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969D5356-44EF-E043-8724-BB149A9E8489}"/>
              </a:ext>
            </a:extLst>
          </p:cNvPr>
          <p:cNvSpPr>
            <a:spLocks noGrp="1"/>
          </p:cNvSpPr>
          <p:nvPr>
            <p:ph type="sldNum" sz="quarter" idx="12"/>
          </p:nvPr>
        </p:nvSpPr>
        <p:spPr/>
        <p:txBody>
          <a:bodyPr/>
          <a:lstStyle/>
          <a:p>
            <a:fld id="{A2EF37A0-74FC-AB4F-AE4C-D9BFC6719E9F}" type="slidenum">
              <a:rPr lang="en-US" smtClean="0"/>
              <a:t>104</a:t>
            </a:fld>
            <a:endParaRPr lang="en-US"/>
          </a:p>
        </p:txBody>
      </p:sp>
    </p:spTree>
    <p:extLst>
      <p:ext uri="{BB962C8B-B14F-4D97-AF65-F5344CB8AC3E}">
        <p14:creationId xmlns:p14="http://schemas.microsoft.com/office/powerpoint/2010/main" val="2914524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ACCECE0D-1583-ED43-99AF-6104192771F5}"/>
              </a:ext>
            </a:extLst>
          </p:cNvPr>
          <p:cNvSpPr>
            <a:spLocks noGrp="1"/>
          </p:cNvSpPr>
          <p:nvPr>
            <p:ph type="sldNum" sz="quarter" idx="12"/>
          </p:nvPr>
        </p:nvSpPr>
        <p:spPr/>
        <p:txBody>
          <a:bodyPr/>
          <a:lstStyle/>
          <a:p>
            <a:fld id="{A2EF37A0-74FC-AB4F-AE4C-D9BFC6719E9F}" type="slidenum">
              <a:rPr lang="en-US" smtClean="0"/>
              <a:t>105</a:t>
            </a:fld>
            <a:endParaRPr lang="en-US"/>
          </a:p>
        </p:txBody>
      </p:sp>
    </p:spTree>
    <p:extLst>
      <p:ext uri="{BB962C8B-B14F-4D97-AF65-F5344CB8AC3E}">
        <p14:creationId xmlns:p14="http://schemas.microsoft.com/office/powerpoint/2010/main" val="4279669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405FF458-BEF7-AE42-AC90-F33E063586E9}"/>
              </a:ext>
            </a:extLst>
          </p:cNvPr>
          <p:cNvSpPr>
            <a:spLocks noGrp="1"/>
          </p:cNvSpPr>
          <p:nvPr>
            <p:ph type="sldNum" sz="quarter" idx="12"/>
          </p:nvPr>
        </p:nvSpPr>
        <p:spPr/>
        <p:txBody>
          <a:bodyPr/>
          <a:lstStyle/>
          <a:p>
            <a:fld id="{A2EF37A0-74FC-AB4F-AE4C-D9BFC6719E9F}" type="slidenum">
              <a:rPr lang="en-US" smtClean="0"/>
              <a:t>106</a:t>
            </a:fld>
            <a:endParaRPr lang="en-US"/>
          </a:p>
        </p:txBody>
      </p:sp>
    </p:spTree>
    <p:extLst>
      <p:ext uri="{BB962C8B-B14F-4D97-AF65-F5344CB8AC3E}">
        <p14:creationId xmlns:p14="http://schemas.microsoft.com/office/powerpoint/2010/main" val="35321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96D1D2A6-C943-7B4C-A486-0128CDD9149B}"/>
              </a:ext>
            </a:extLst>
          </p:cNvPr>
          <p:cNvSpPr>
            <a:spLocks noGrp="1"/>
          </p:cNvSpPr>
          <p:nvPr>
            <p:ph type="sldNum" sz="quarter" idx="12"/>
          </p:nvPr>
        </p:nvSpPr>
        <p:spPr/>
        <p:txBody>
          <a:bodyPr/>
          <a:lstStyle/>
          <a:p>
            <a:fld id="{A2EF37A0-74FC-AB4F-AE4C-D9BFC6719E9F}" type="slidenum">
              <a:rPr lang="en-US" smtClean="0"/>
              <a:t>107</a:t>
            </a:fld>
            <a:endParaRPr lang="en-US"/>
          </a:p>
        </p:txBody>
      </p:sp>
    </p:spTree>
    <p:extLst>
      <p:ext uri="{BB962C8B-B14F-4D97-AF65-F5344CB8AC3E}">
        <p14:creationId xmlns:p14="http://schemas.microsoft.com/office/powerpoint/2010/main" val="4053648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A699FF9F-377B-944C-ABAC-CA948152A0DF}"/>
              </a:ext>
            </a:extLst>
          </p:cNvPr>
          <p:cNvSpPr>
            <a:spLocks noGrp="1"/>
          </p:cNvSpPr>
          <p:nvPr>
            <p:ph type="sldNum" sz="quarter" idx="12"/>
          </p:nvPr>
        </p:nvSpPr>
        <p:spPr/>
        <p:txBody>
          <a:bodyPr/>
          <a:lstStyle/>
          <a:p>
            <a:fld id="{A2EF37A0-74FC-AB4F-AE4C-D9BFC6719E9F}" type="slidenum">
              <a:rPr lang="en-US" smtClean="0"/>
              <a:t>108</a:t>
            </a:fld>
            <a:endParaRPr lang="en-US"/>
          </a:p>
        </p:txBody>
      </p:sp>
    </p:spTree>
    <p:extLst>
      <p:ext uri="{BB962C8B-B14F-4D97-AF65-F5344CB8AC3E}">
        <p14:creationId xmlns:p14="http://schemas.microsoft.com/office/powerpoint/2010/main" val="192853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DA8486BD-837F-4E4B-AAD6-FF8343FCBAF3}"/>
              </a:ext>
            </a:extLst>
          </p:cNvPr>
          <p:cNvSpPr>
            <a:spLocks noGrp="1"/>
          </p:cNvSpPr>
          <p:nvPr>
            <p:ph type="sldNum" sz="quarter" idx="12"/>
          </p:nvPr>
        </p:nvSpPr>
        <p:spPr/>
        <p:txBody>
          <a:bodyPr/>
          <a:lstStyle/>
          <a:p>
            <a:fld id="{A2EF37A0-74FC-AB4F-AE4C-D9BFC6719E9F}" type="slidenum">
              <a:rPr lang="en-US" smtClean="0"/>
              <a:t>109</a:t>
            </a:fld>
            <a:endParaRPr lang="en-US"/>
          </a:p>
        </p:txBody>
      </p:sp>
    </p:spTree>
    <p:extLst>
      <p:ext uri="{BB962C8B-B14F-4D97-AF65-F5344CB8AC3E}">
        <p14:creationId xmlns:p14="http://schemas.microsoft.com/office/powerpoint/2010/main" val="190897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152718"/>
            <a:ext cx="7721600" cy="678555"/>
          </a:xfrm>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7377661" y="27122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994943"/>
            <a:ext cx="11521440" cy="5646081"/>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A maze-like problem</a:t>
            </a:r>
          </a:p>
          <a:p>
            <a:pPr marL="800100" lvl="1" indent="-342900" eaLnBrk="0" hangingPunct="0">
              <a:spcBef>
                <a:spcPct val="20000"/>
              </a:spcBef>
              <a:buFont typeface="Wingdings" pitchFamily="2" charset="2"/>
              <a:buChar char="§"/>
            </a:pPr>
            <a:r>
              <a:rPr lang="en-US" sz="2400" dirty="0">
                <a:latin typeface="Calibri" pitchFamily="34" charset="0"/>
              </a:rPr>
              <a:t>The agent lives in a grid</a:t>
            </a:r>
          </a:p>
          <a:p>
            <a:pPr marL="800100" lvl="1" indent="-342900" eaLnBrk="0" hangingPunct="0">
              <a:spcBef>
                <a:spcPct val="20000"/>
              </a:spcBef>
              <a:buFont typeface="Wingdings" pitchFamily="2" charset="2"/>
              <a:buChar char="§"/>
            </a:pPr>
            <a:r>
              <a:rPr lang="en-US" sz="2400" dirty="0">
                <a:latin typeface="Calibri" pitchFamily="34" charset="0"/>
              </a:rPr>
              <a:t>Walls block the agent’</a:t>
            </a:r>
            <a:r>
              <a:rPr lang="en-US" altLang="ja-JP" sz="2400" dirty="0">
                <a:latin typeface="Calibri" pitchFamily="34" charset="0"/>
              </a:rPr>
              <a:t>s path</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Noisy movement: </a:t>
            </a:r>
            <a:r>
              <a:rPr lang="en-US" altLang="ja-JP" sz="2400" dirty="0">
                <a:solidFill>
                  <a:schemeClr val="tx2"/>
                </a:solidFill>
                <a:latin typeface="Calibri" pitchFamily="34" charset="0"/>
              </a:rPr>
              <a:t>actions do not always go as planned</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agent takes action North</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80%  of the time: Get to the cell on the North</a:t>
            </a:r>
            <a:br>
              <a:rPr lang="en-US" sz="2400" dirty="0">
                <a:latin typeface="Calibri" pitchFamily="34" charset="0"/>
              </a:rPr>
            </a:br>
            <a:r>
              <a:rPr lang="en-US" sz="2400" dirty="0">
                <a:latin typeface="Calibri" pitchFamily="34" charset="0"/>
              </a:rPr>
              <a:t>(if there is no wall there)</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10%: West; 10%: East</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path after roll dice blocked by wall, stays put</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z="2400" dirty="0">
                <a:latin typeface="Calibri" pitchFamily="34" charset="0"/>
              </a:rPr>
              <a:t>“Living” </a:t>
            </a:r>
            <a:r>
              <a:rPr lang="en-US" altLang="ja-JP" sz="2400" dirty="0">
                <a:latin typeface="Calibri" pitchFamily="34" charset="0"/>
              </a:rPr>
              <a:t>reward (can be negative)</a:t>
            </a:r>
          </a:p>
          <a:p>
            <a:pPr marL="800100" lvl="1" indent="-342900" eaLnBrk="0" hangingPunct="0">
              <a:spcBef>
                <a:spcPct val="20000"/>
              </a:spcBef>
              <a:buFont typeface="Wingdings" pitchFamily="2" charset="2"/>
              <a:buChar char="§"/>
            </a:pPr>
            <a:r>
              <a:rPr lang="en-US" sz="2400" dirty="0">
                <a:latin typeface="Calibri" pitchFamily="34" charset="0"/>
              </a:rPr>
              <a:t>Additional reward at pit or target (good or bad) and will exit the grid world afterward</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530061" y="27291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97726" y="279616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54727" y="278582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326" y="179522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858348" y="2481020"/>
            <a:ext cx="815578" cy="762000"/>
          </a:xfrm>
          <a:prstGeom prst="rect">
            <a:avLst/>
          </a:prstGeom>
          <a:noFill/>
        </p:spPr>
      </p:pic>
      <p:sp>
        <p:nvSpPr>
          <p:cNvPr id="2" name="Slide Number Placeholder 1">
            <a:extLst>
              <a:ext uri="{FF2B5EF4-FFF2-40B4-BE49-F238E27FC236}">
                <a16:creationId xmlns:a16="http://schemas.microsoft.com/office/drawing/2014/main" id="{1EE96F85-933D-7541-91F1-19445BCC92AF}"/>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2081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931B88B5-CB03-5348-ADB8-BA2A3F31B61A}"/>
              </a:ext>
            </a:extLst>
          </p:cNvPr>
          <p:cNvSpPr>
            <a:spLocks noGrp="1"/>
          </p:cNvSpPr>
          <p:nvPr>
            <p:ph type="sldNum" sz="quarter" idx="12"/>
          </p:nvPr>
        </p:nvSpPr>
        <p:spPr/>
        <p:txBody>
          <a:bodyPr/>
          <a:lstStyle/>
          <a:p>
            <a:fld id="{A2EF37A0-74FC-AB4F-AE4C-D9BFC6719E9F}" type="slidenum">
              <a:rPr lang="en-US" smtClean="0"/>
              <a:t>110</a:t>
            </a:fld>
            <a:endParaRPr lang="en-US"/>
          </a:p>
        </p:txBody>
      </p:sp>
    </p:spTree>
    <p:extLst>
      <p:ext uri="{BB962C8B-B14F-4D97-AF65-F5344CB8AC3E}">
        <p14:creationId xmlns:p14="http://schemas.microsoft.com/office/powerpoint/2010/main" val="28353158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5E40BFD6-6553-7841-A55F-7656307F92B4}"/>
              </a:ext>
            </a:extLst>
          </p:cNvPr>
          <p:cNvSpPr>
            <a:spLocks noGrp="1"/>
          </p:cNvSpPr>
          <p:nvPr>
            <p:ph type="sldNum" sz="quarter" idx="12"/>
          </p:nvPr>
        </p:nvSpPr>
        <p:spPr/>
        <p:txBody>
          <a:bodyPr/>
          <a:lstStyle/>
          <a:p>
            <a:fld id="{A2EF37A0-74FC-AB4F-AE4C-D9BFC6719E9F}" type="slidenum">
              <a:rPr lang="en-US" smtClean="0"/>
              <a:t>111</a:t>
            </a:fld>
            <a:endParaRPr lang="en-US"/>
          </a:p>
        </p:txBody>
      </p:sp>
    </p:spTree>
    <p:extLst>
      <p:ext uri="{BB962C8B-B14F-4D97-AF65-F5344CB8AC3E}">
        <p14:creationId xmlns:p14="http://schemas.microsoft.com/office/powerpoint/2010/main" val="1406313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dirty="0"/>
              <a:t>Alternative approach for optimal values:</a:t>
            </a:r>
          </a:p>
          <a:p>
            <a:pPr marL="342900" indent="-342900">
              <a:buFont typeface="Arial" panose="020B0604020202020204" pitchFamily="34" charset="0"/>
              <a:buChar char="•"/>
            </a:pPr>
            <a:r>
              <a:rPr lang="en-US" b="0" dirty="0">
                <a:solidFill>
                  <a:schemeClr val="tx2"/>
                </a:solidFill>
              </a:rPr>
              <a:t>Step 1: Policy evaluation</a:t>
            </a:r>
            <a:r>
              <a:rPr lang="en-US" b="0" dirty="0"/>
              <a:t>: calculate utilities for some fixed policy (may not be optimal!) until convergence</a:t>
            </a:r>
          </a:p>
          <a:p>
            <a:pPr marL="342900" indent="-342900">
              <a:buFont typeface="Arial" panose="020B0604020202020204" pitchFamily="34" charset="0"/>
              <a:buChar char="•"/>
            </a:pPr>
            <a:r>
              <a:rPr lang="en-US" b="0" dirty="0">
                <a:solidFill>
                  <a:schemeClr val="tx2"/>
                </a:solidFill>
              </a:rPr>
              <a:t>Step 2: Policy improvement</a:t>
            </a:r>
            <a:r>
              <a:rPr lang="en-US" b="0" dirty="0"/>
              <a:t>: update policy using one-step look-ahead with resulting converged (but not optimal!) utilities as future values</a:t>
            </a:r>
          </a:p>
          <a:p>
            <a:pPr marL="342900" indent="-342900">
              <a:buFont typeface="Arial" panose="020B0604020202020204" pitchFamily="34" charset="0"/>
              <a:buChar char="•"/>
            </a:pPr>
            <a:r>
              <a:rPr lang="en-US" b="0" dirty="0">
                <a:solidFill>
                  <a:schemeClr val="tx2"/>
                </a:solidFill>
              </a:rPr>
              <a:t>Repeat</a:t>
            </a:r>
            <a:r>
              <a:rPr lang="en-US" b="0" dirty="0"/>
              <a:t> steps until policy converges</a:t>
            </a:r>
          </a:p>
          <a:p>
            <a:pPr lvl="1"/>
            <a:endParaRPr lang="en-US" dirty="0"/>
          </a:p>
          <a:p>
            <a:r>
              <a:rPr lang="en-US" dirty="0"/>
              <a:t>This is policy iteration:</a:t>
            </a:r>
          </a:p>
          <a:p>
            <a:pPr marL="342900" indent="-342900">
              <a:buFont typeface="Arial" panose="020B0604020202020204" pitchFamily="34" charset="0"/>
              <a:buChar char="•"/>
            </a:pPr>
            <a:r>
              <a:rPr lang="en-US" b="0" dirty="0"/>
              <a:t>It’s still optimal!</a:t>
            </a:r>
          </a:p>
          <a:p>
            <a:pPr marL="342900" indent="-342900">
              <a:buFont typeface="Arial" panose="020B0604020202020204" pitchFamily="34" charset="0"/>
              <a:buChar char="•"/>
            </a:pPr>
            <a:r>
              <a:rPr lang="en-US" b="0" dirty="0"/>
              <a:t>Can converge (much) faster under some conditions</a:t>
            </a:r>
          </a:p>
        </p:txBody>
      </p:sp>
      <p:sp>
        <p:nvSpPr>
          <p:cNvPr id="2" name="Slide Number Placeholder 1">
            <a:extLst>
              <a:ext uri="{FF2B5EF4-FFF2-40B4-BE49-F238E27FC236}">
                <a16:creationId xmlns:a16="http://schemas.microsoft.com/office/drawing/2014/main" id="{D934DD2D-D152-7D43-A275-5049B24AB5C7}"/>
              </a:ext>
            </a:extLst>
          </p:cNvPr>
          <p:cNvSpPr>
            <a:spLocks noGrp="1"/>
          </p:cNvSpPr>
          <p:nvPr>
            <p:ph type="sldNum" sz="quarter" idx="12"/>
          </p:nvPr>
        </p:nvSpPr>
        <p:spPr/>
        <p:txBody>
          <a:bodyPr/>
          <a:lstStyle/>
          <a:p>
            <a:fld id="{A2EF37A0-74FC-AB4F-AE4C-D9BFC6719E9F}" type="slidenum">
              <a:rPr lang="en-US" smtClean="0"/>
              <a:t>112</a:t>
            </a:fld>
            <a:endParaRPr lang="en-US"/>
          </a:p>
        </p:txBody>
      </p:sp>
    </p:spTree>
    <p:extLst>
      <p:ext uri="{BB962C8B-B14F-4D97-AF65-F5344CB8AC3E}">
        <p14:creationId xmlns:p14="http://schemas.microsoft.com/office/powerpoint/2010/main" val="31000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r>
              <a:rPr lang="en-US" dirty="0">
                <a:solidFill>
                  <a:schemeClr val="tx2"/>
                </a:solidFill>
              </a:rPr>
              <a:t>Policy Evaluation</a:t>
            </a:r>
            <a:r>
              <a:rPr lang="en-US" dirty="0"/>
              <a:t>: For fixed current policy </a:t>
            </a:r>
            <a:r>
              <a:rPr lang="en-US" dirty="0">
                <a:sym typeface="Symbol" pitchFamily="18" charset="2"/>
              </a:rPr>
              <a:t>, find values w.r.t. the policy</a:t>
            </a:r>
          </a:p>
          <a:p>
            <a:pPr marL="160020" indent="-342900">
              <a:buFont typeface="Arial" panose="020B0604020202020204" pitchFamily="34" charset="0"/>
              <a:buChar char="•"/>
            </a:pPr>
            <a:r>
              <a:rPr lang="en-US" dirty="0">
                <a:sym typeface="Symbol" pitchFamily="18" charset="2"/>
              </a:rPr>
              <a:t>Iterate until values converge:</a:t>
            </a:r>
          </a:p>
          <a:p>
            <a:pPr lvl="1"/>
            <a:endParaRPr lang="en-US" dirty="0">
              <a:sym typeface="Symbol" pitchFamily="18" charset="2"/>
            </a:endParaRPr>
          </a:p>
          <a:p>
            <a:pPr lvl="1"/>
            <a:endParaRPr lang="en-US" dirty="0">
              <a:sym typeface="Symbol" pitchFamily="18" charset="2"/>
            </a:endParaRPr>
          </a:p>
          <a:p>
            <a:endParaRPr lang="en-US" dirty="0">
              <a:sym typeface="Symbol" pitchFamily="18" charset="2"/>
            </a:endParaRPr>
          </a:p>
          <a:p>
            <a:r>
              <a:rPr lang="en-US" dirty="0">
                <a:solidFill>
                  <a:schemeClr val="tx2"/>
                </a:solidFill>
              </a:rPr>
              <a:t>Policy Improvement</a:t>
            </a:r>
            <a:r>
              <a:rPr lang="en-US" dirty="0"/>
              <a:t>: For fixed values, get a better policy with one-step look-ahead:</a:t>
            </a: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2030087" y="2759706"/>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5" cstate="print"/>
          <a:stretch>
            <a:fillRect/>
          </a:stretch>
        </p:blipFill>
        <p:spPr bwMode="auto">
          <a:xfrm>
            <a:off x="2030087" y="4704723"/>
            <a:ext cx="7215495" cy="641061"/>
          </a:xfrm>
          <a:prstGeom prst="rect">
            <a:avLst/>
          </a:prstGeom>
          <a:noFill/>
          <a:ln/>
          <a:effectLst/>
        </p:spPr>
      </p:pic>
      <mc:AlternateContent xmlns:mc="http://schemas.openxmlformats.org/markup-compatibility/2006" xmlns:a14="http://schemas.microsoft.com/office/drawing/2010/main">
        <mc:Choice Requires="a14">
          <p:sp>
            <p:nvSpPr>
              <p:cNvPr id="2" name="Rectangle 1"/>
              <p:cNvSpPr/>
              <p:nvPr/>
            </p:nvSpPr>
            <p:spPr>
              <a:xfrm>
                <a:off x="1533533" y="5741346"/>
                <a:ext cx="9124934" cy="461665"/>
              </a:xfrm>
              <a:prstGeom prst="rect">
                <a:avLst/>
              </a:prstGeom>
            </p:spPr>
            <p:txBody>
              <a:bodyPr wrap="none">
                <a:spAutoFit/>
              </a:bodyPr>
              <a:lstStyle/>
              <a:p>
                <a:pPr algn="ctr"/>
                <a:r>
                  <a:rPr lang="en-US" sz="2400" dirty="0">
                    <a:solidFill>
                      <a:schemeClr val="tx2"/>
                    </a:solidFill>
                  </a:rPr>
                  <a:t>Similar to how you derive optimal policy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𝜋</m:t>
                        </m:r>
                      </m:e>
                      <m:sup>
                        <m:r>
                          <a:rPr lang="en-US" sz="2400" b="0" i="1" smtClean="0">
                            <a:solidFill>
                              <a:schemeClr val="tx2"/>
                            </a:solidFill>
                            <a:latin typeface="Cambria Math" panose="02040503050406030204" pitchFamily="18" charset="0"/>
                          </a:rPr>
                          <m:t>∗</m:t>
                        </m:r>
                      </m:sup>
                    </m:sSup>
                  </m:oMath>
                </a14:m>
                <a:r>
                  <a:rPr lang="en-US" sz="2400" dirty="0">
                    <a:solidFill>
                      <a:schemeClr val="tx2"/>
                    </a:solidFill>
                  </a:rPr>
                  <a:t> given optimal value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𝑉</m:t>
                        </m:r>
                      </m:e>
                      <m:sup>
                        <m:r>
                          <a:rPr lang="en-US" sz="2400" b="0" i="1" smtClean="0">
                            <a:solidFill>
                              <a:schemeClr val="tx2"/>
                            </a:solidFill>
                            <a:latin typeface="Cambria Math" panose="02040503050406030204" pitchFamily="18" charset="0"/>
                          </a:rPr>
                          <m:t>∗</m:t>
                        </m:r>
                      </m:sup>
                    </m:sSup>
                  </m:oMath>
                </a14:m>
                <a:endParaRPr lang="en-US" sz="2400" dirty="0">
                  <a:solidFill>
                    <a:schemeClr val="tx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533533" y="5741346"/>
                <a:ext cx="9124934" cy="461665"/>
              </a:xfrm>
              <a:prstGeom prst="rect">
                <a:avLst/>
              </a:prstGeom>
              <a:blipFill>
                <a:blip r:embed="rId6"/>
                <a:stretch>
                  <a:fillRect l="-556" t="-8108" b="-2702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0E55880-F7BD-6845-B53A-FD9391031AC1}"/>
              </a:ext>
            </a:extLst>
          </p:cNvPr>
          <p:cNvSpPr>
            <a:spLocks noGrp="1"/>
          </p:cNvSpPr>
          <p:nvPr>
            <p:ph type="sldNum" sz="quarter" idx="12"/>
          </p:nvPr>
        </p:nvSpPr>
        <p:spPr/>
        <p:txBody>
          <a:bodyPr/>
          <a:lstStyle/>
          <a:p>
            <a:fld id="{A2EF37A0-74FC-AB4F-AE4C-D9BFC6719E9F}" type="slidenum">
              <a:rPr lang="en-US" smtClean="0"/>
              <a:t>113</a:t>
            </a:fld>
            <a:endParaRPr lang="en-US"/>
          </a:p>
        </p:txBody>
      </p:sp>
    </p:spTree>
    <p:extLst>
      <p:ext uri="{BB962C8B-B14F-4D97-AF65-F5344CB8AC3E}">
        <p14:creationId xmlns:p14="http://schemas.microsoft.com/office/powerpoint/2010/main" val="36023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599" y="152718"/>
            <a:ext cx="8087833" cy="1371600"/>
          </a:xfrm>
        </p:spPr>
        <p:txBody>
          <a:bodyPr/>
          <a:lstStyle/>
          <a:p>
            <a:r>
              <a:rPr lang="en-US" dirty="0"/>
              <a:t>Comparison of “VI” </a:t>
            </a:r>
            <a:r>
              <a:rPr lang="en-US" dirty="0" err="1"/>
              <a:t>aNd</a:t>
            </a:r>
            <a:r>
              <a:rPr lang="en-US" dirty="0"/>
              <a:t> “PI”</a:t>
            </a:r>
          </a:p>
        </p:txBody>
      </p:sp>
      <p:sp>
        <p:nvSpPr>
          <p:cNvPr id="33795" name="Rectangle 3"/>
          <p:cNvSpPr>
            <a:spLocks noGrp="1" noChangeArrowheads="1"/>
          </p:cNvSpPr>
          <p:nvPr>
            <p:ph idx="1"/>
          </p:nvPr>
        </p:nvSpPr>
        <p:spPr/>
        <p:txBody>
          <a:bodyPr>
            <a:normAutofit fontScale="92500" lnSpcReduction="10000"/>
          </a:bodyPr>
          <a:lstStyle/>
          <a:p>
            <a:r>
              <a:rPr lang="en-US" dirty="0"/>
              <a:t>Both value iteration and policy iteration compute the same thing (all optimal values)</a:t>
            </a:r>
          </a:p>
          <a:p>
            <a:pPr lvl="3"/>
            <a:endParaRPr lang="en-US" dirty="0"/>
          </a:p>
          <a:p>
            <a:r>
              <a:rPr lang="en-US" dirty="0"/>
              <a:t>In value iteration:</a:t>
            </a:r>
          </a:p>
          <a:p>
            <a:pPr lvl="1"/>
            <a:r>
              <a:rPr lang="en-US" dirty="0"/>
              <a:t>Every iteration updates both the values and (implicitly) the policy</a:t>
            </a:r>
          </a:p>
          <a:p>
            <a:pPr lvl="1"/>
            <a:r>
              <a:rPr lang="en-US" dirty="0"/>
              <a:t>We don’t track the policy, but taking the max over actions implicitly </a:t>
            </a:r>
            <a:r>
              <a:rPr lang="en-US" dirty="0" err="1"/>
              <a:t>recomputes</a:t>
            </a:r>
            <a:r>
              <a:rPr lang="en-US" dirty="0"/>
              <a:t> it</a:t>
            </a:r>
          </a:p>
          <a:p>
            <a:pPr lvl="3"/>
            <a:endParaRPr lang="en-US" dirty="0"/>
          </a:p>
          <a:p>
            <a:r>
              <a:rPr lang="en-US" dirty="0"/>
              <a:t>In policy iteration:</a:t>
            </a:r>
          </a:p>
          <a:p>
            <a:pPr lvl="1"/>
            <a:r>
              <a:rPr lang="en-US" dirty="0"/>
              <a:t>We do several passes that update utilities with fixed policy (each pass is fast because we consider only one action, not all of them)</a:t>
            </a:r>
          </a:p>
          <a:p>
            <a:pPr lvl="1"/>
            <a:r>
              <a:rPr lang="en-US" dirty="0"/>
              <a:t>After the policy is evaluated, a new policy is chosen (slow like a value iteration pass)</a:t>
            </a:r>
          </a:p>
          <a:p>
            <a:pPr lvl="1"/>
            <a:r>
              <a:rPr lang="en-US" dirty="0"/>
              <a:t>The new policy will be better (or we’re done)</a:t>
            </a:r>
          </a:p>
          <a:p>
            <a:pPr lvl="4"/>
            <a:endParaRPr lang="en-US" dirty="0"/>
          </a:p>
          <a:p>
            <a:r>
              <a:rPr lang="en-US" dirty="0"/>
              <a:t>(Both are </a:t>
            </a:r>
            <a:r>
              <a:rPr lang="en-US" dirty="0">
                <a:solidFill>
                  <a:schemeClr val="tx2"/>
                </a:solidFill>
              </a:rPr>
              <a:t>dynamic programs</a:t>
            </a:r>
            <a:r>
              <a:rPr lang="en-US" dirty="0"/>
              <a:t> for solving MDPs)</a:t>
            </a:r>
          </a:p>
        </p:txBody>
      </p:sp>
      <p:sp>
        <p:nvSpPr>
          <p:cNvPr id="2" name="Slide Number Placeholder 1">
            <a:extLst>
              <a:ext uri="{FF2B5EF4-FFF2-40B4-BE49-F238E27FC236}">
                <a16:creationId xmlns:a16="http://schemas.microsoft.com/office/drawing/2014/main" id="{28058BFD-B3DC-0541-B963-81CE1D4947BA}"/>
              </a:ext>
            </a:extLst>
          </p:cNvPr>
          <p:cNvSpPr>
            <a:spLocks noGrp="1"/>
          </p:cNvSpPr>
          <p:nvPr>
            <p:ph type="sldNum" sz="quarter" idx="12"/>
          </p:nvPr>
        </p:nvSpPr>
        <p:spPr/>
        <p:txBody>
          <a:bodyPr/>
          <a:lstStyle/>
          <a:p>
            <a:fld id="{A2EF37A0-74FC-AB4F-AE4C-D9BFC6719E9F}" type="slidenum">
              <a:rPr lang="en-US" smtClean="0"/>
              <a:t>114</a:t>
            </a:fld>
            <a:endParaRPr lang="en-US"/>
          </a:p>
        </p:txBody>
      </p:sp>
    </p:spTree>
    <p:extLst>
      <p:ext uri="{BB962C8B-B14F-4D97-AF65-F5344CB8AC3E}">
        <p14:creationId xmlns:p14="http://schemas.microsoft.com/office/powerpoint/2010/main" val="91452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dirty="0"/>
              <a:t>So you want to….</a:t>
            </a:r>
          </a:p>
          <a:p>
            <a:pPr marL="342900" indent="-342900">
              <a:buFont typeface="Arial" panose="020B0604020202020204" pitchFamily="34" charset="0"/>
              <a:buChar char="•"/>
            </a:pPr>
            <a:r>
              <a:rPr lang="en-US" b="0" dirty="0"/>
              <a:t>Turn </a:t>
            </a:r>
            <a:r>
              <a:rPr lang="en-US" b="0" dirty="0">
                <a:solidFill>
                  <a:schemeClr val="tx2"/>
                </a:solidFill>
              </a:rPr>
              <a:t>values</a:t>
            </a:r>
            <a:r>
              <a:rPr lang="en-US" b="0" dirty="0"/>
              <a:t> into a </a:t>
            </a:r>
            <a:r>
              <a:rPr lang="en-US" b="0" dirty="0">
                <a:solidFill>
                  <a:schemeClr val="accent3"/>
                </a:solidFill>
              </a:rPr>
              <a:t>policy</a:t>
            </a:r>
            <a:r>
              <a:rPr lang="en-US" b="0" dirty="0"/>
              <a:t>: use one-step </a:t>
            </a:r>
            <a:r>
              <a:rPr lang="en-US" b="0" dirty="0" err="1"/>
              <a:t>lookahead</a:t>
            </a:r>
            <a:endParaRPr lang="en-US" b="0" dirty="0"/>
          </a:p>
          <a:p>
            <a:pPr marL="342900" indent="-342900">
              <a:buFont typeface="Arial" panose="020B0604020202020204" pitchFamily="34" charset="0"/>
              <a:buChar char="•"/>
            </a:pPr>
            <a:r>
              <a:rPr lang="en-US" b="0" dirty="0"/>
              <a:t>Compute optimal </a:t>
            </a:r>
            <a:r>
              <a:rPr lang="en-US" b="0" dirty="0">
                <a:solidFill>
                  <a:schemeClr val="tx2"/>
                </a:solidFill>
              </a:rPr>
              <a:t>values</a:t>
            </a:r>
            <a:r>
              <a:rPr lang="en-US" b="0" dirty="0"/>
              <a:t>: use </a:t>
            </a:r>
            <a:r>
              <a:rPr lang="en-US" b="0" dirty="0">
                <a:solidFill>
                  <a:schemeClr val="tx2"/>
                </a:solidFill>
              </a:rPr>
              <a:t>value iteration</a:t>
            </a:r>
            <a:r>
              <a:rPr lang="en-US" b="0" dirty="0"/>
              <a:t> or </a:t>
            </a:r>
            <a:r>
              <a:rPr lang="en-US" b="0" dirty="0">
                <a:solidFill>
                  <a:schemeClr val="accent3"/>
                </a:solidFill>
              </a:rPr>
              <a:t>policy iteration</a:t>
            </a:r>
          </a:p>
          <a:p>
            <a:pPr marL="342900" indent="-342900">
              <a:buFont typeface="Arial" panose="020B0604020202020204" pitchFamily="34" charset="0"/>
              <a:buChar char="•"/>
            </a:pPr>
            <a:r>
              <a:rPr lang="en-US" b="0" dirty="0"/>
              <a:t>Compute </a:t>
            </a:r>
            <a:r>
              <a:rPr lang="en-US" b="0" dirty="0">
                <a:solidFill>
                  <a:schemeClr val="tx2"/>
                </a:solidFill>
              </a:rPr>
              <a:t>values</a:t>
            </a:r>
            <a:r>
              <a:rPr lang="en-US" b="0" dirty="0"/>
              <a:t> for a particular </a:t>
            </a:r>
            <a:r>
              <a:rPr lang="en-US" b="0" dirty="0">
                <a:solidFill>
                  <a:schemeClr val="accent3"/>
                </a:solidFill>
              </a:rPr>
              <a:t>policy</a:t>
            </a:r>
            <a:r>
              <a:rPr lang="en-US" b="0" dirty="0"/>
              <a:t>: use </a:t>
            </a:r>
            <a:r>
              <a:rPr lang="en-US" b="0" dirty="0">
                <a:solidFill>
                  <a:schemeClr val="accent3"/>
                </a:solidFill>
              </a:rPr>
              <a:t>policy evaluation</a:t>
            </a:r>
          </a:p>
          <a:p>
            <a:pPr lvl="1"/>
            <a:endParaRPr lang="en-US" dirty="0"/>
          </a:p>
          <a:p>
            <a:r>
              <a:rPr lang="en-US" dirty="0"/>
              <a:t>These all look the same!</a:t>
            </a:r>
          </a:p>
          <a:p>
            <a:pPr marL="160020" indent="-342900">
              <a:buFont typeface="Arial" panose="020B0604020202020204" pitchFamily="34" charset="0"/>
              <a:buChar char="•"/>
            </a:pPr>
            <a:r>
              <a:rPr lang="en-US" b="0" dirty="0"/>
              <a:t>They basically are – they are all variations of Bellman updates</a:t>
            </a:r>
          </a:p>
          <a:p>
            <a:pPr marL="160020" indent="-342900">
              <a:buFont typeface="Arial" panose="020B0604020202020204" pitchFamily="34" charset="0"/>
              <a:buChar char="•"/>
            </a:pPr>
            <a:r>
              <a:rPr lang="en-US" b="0" dirty="0"/>
              <a:t>They all use one-step lookahead expectimax fragments</a:t>
            </a:r>
          </a:p>
          <a:p>
            <a:pPr marL="160020" indent="-342900">
              <a:buFont typeface="Arial" panose="020B0604020202020204" pitchFamily="34" charset="0"/>
              <a:buChar char="•"/>
            </a:pPr>
            <a:r>
              <a:rPr lang="en-US" b="0" dirty="0"/>
              <a:t>They differ only in whether we plug in a fixed policy or max over actions</a:t>
            </a:r>
          </a:p>
        </p:txBody>
      </p:sp>
      <p:sp>
        <p:nvSpPr>
          <p:cNvPr id="4" name="Slide Number Placeholder 3">
            <a:extLst>
              <a:ext uri="{FF2B5EF4-FFF2-40B4-BE49-F238E27FC236}">
                <a16:creationId xmlns:a16="http://schemas.microsoft.com/office/drawing/2014/main" id="{D257CDE1-8B78-CF4C-A48C-2498D296F341}"/>
              </a:ext>
            </a:extLst>
          </p:cNvPr>
          <p:cNvSpPr>
            <a:spLocks noGrp="1"/>
          </p:cNvSpPr>
          <p:nvPr>
            <p:ph type="sldNum" sz="quarter" idx="12"/>
          </p:nvPr>
        </p:nvSpPr>
        <p:spPr/>
        <p:txBody>
          <a:bodyPr/>
          <a:lstStyle/>
          <a:p>
            <a:fld id="{A2EF37A0-74FC-AB4F-AE4C-D9BFC6719E9F}" type="slidenum">
              <a:rPr lang="en-US" smtClean="0"/>
              <a:t>115</a:t>
            </a:fld>
            <a:endParaRPr lang="en-US"/>
          </a:p>
        </p:txBody>
      </p:sp>
    </p:spTree>
    <p:extLst>
      <p:ext uri="{BB962C8B-B14F-4D97-AF65-F5344CB8AC3E}">
        <p14:creationId xmlns:p14="http://schemas.microsoft.com/office/powerpoint/2010/main" val="29013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E4E8-609A-4C98-A80D-CD7885BAE248}"/>
              </a:ext>
            </a:extLst>
          </p:cNvPr>
          <p:cNvSpPr>
            <a:spLocks noGrp="1"/>
          </p:cNvSpPr>
          <p:nvPr>
            <p:ph type="title"/>
          </p:nvPr>
        </p:nvSpPr>
        <p:spPr>
          <a:xfrm>
            <a:off x="609600" y="152719"/>
            <a:ext cx="7721600" cy="866496"/>
          </a:xfrm>
        </p:spPr>
        <p:txBody>
          <a:bodyPr/>
          <a:lstStyle/>
          <a:p>
            <a:r>
              <a:rPr lang="en-US" dirty="0"/>
              <a:t>Final Slide: MDP Notation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4EA02-9426-41F6-A796-1FA52CB1519A}"/>
                  </a:ext>
                </a:extLst>
              </p:cNvPr>
              <p:cNvSpPr txBox="1"/>
              <p:nvPr/>
            </p:nvSpPr>
            <p:spPr>
              <a:xfrm>
                <a:off x="3726873" y="1149927"/>
                <a:ext cx="7668491" cy="562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cs typeface="Calibri" panose="020F0502020204030204" pitchFamily="34" charset="0"/>
                        </a:rPr>
                        <m:t>𝑉</m:t>
                      </m:r>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𝑠</m:t>
                          </m:r>
                        </m:e>
                      </m:d>
                      <m:r>
                        <a:rPr lang="en-US" sz="2000" b="0" i="1" dirty="0" smtClean="0">
                          <a:solidFill>
                            <a:schemeClr val="tx1"/>
                          </a:solidFill>
                          <a:latin typeface="Cambria Math" panose="02040503050406030204" pitchFamily="18" charset="0"/>
                          <a:cs typeface="Calibri" panose="020F0502020204030204" pitchFamily="34" charset="0"/>
                        </a:rPr>
                        <m:t>=</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dirty="0" smtClean="0">
                                  <a:solidFill>
                                    <a:schemeClr val="tx1"/>
                                  </a:solidFill>
                                  <a:latin typeface="Cambria Math" panose="02040503050406030204" pitchFamily="18" charset="0"/>
                                  <a:cs typeface="Calibri" panose="020F0502020204030204" pitchFamily="34" charset="0"/>
                                </a:rPr>
                              </m:ctrlPr>
                            </m:limLowPr>
                            <m:e>
                              <m:r>
                                <m:rPr>
                                  <m:sty m:val="p"/>
                                </m:rPr>
                                <a:rPr lang="en-US" sz="2000" b="0" i="0" dirty="0" smtClean="0">
                                  <a:solidFill>
                                    <a:schemeClr val="tx1"/>
                                  </a:solidFill>
                                  <a:latin typeface="Cambria Math" panose="02040503050406030204" pitchFamily="18" charset="0"/>
                                  <a:cs typeface="Calibri" panose="020F0502020204030204" pitchFamily="34" charset="0"/>
                                </a:rPr>
                                <m:t>max</m:t>
                              </m:r>
                            </m:e>
                            <m:lim>
                              <m:r>
                                <a:rPr lang="en-US" sz="2000" b="0" i="1" dirty="0"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dirty="0" smtClean="0">
                                  <a:solidFill>
                                    <a:schemeClr val="tx1"/>
                                  </a:solidFill>
                                  <a:latin typeface="Cambria Math" panose="02040503050406030204" pitchFamily="18" charset="0"/>
                                  <a:cs typeface="Calibri" panose="020F0502020204030204" pitchFamily="34" charset="0"/>
                                </a:rPr>
                              </m:ctrlPr>
                            </m:naryPr>
                            <m:sub>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sub>
                            <m:sup/>
                            <m:e>
                              <m:r>
                                <a:rPr lang="en-US" sz="2000" b="0" i="1" dirty="0" smtClean="0">
                                  <a:solidFill>
                                    <a:schemeClr val="tx1"/>
                                  </a:solidFill>
                                  <a:latin typeface="Cambria Math" panose="02040503050406030204" pitchFamily="18" charset="0"/>
                                  <a:cs typeface="Calibri" panose="020F0502020204030204" pitchFamily="34" charset="0"/>
                                </a:rPr>
                                <m:t>𝑃</m:t>
                              </m:r>
                              <m:d>
                                <m:dPr>
                                  <m:endChr m:val="|"/>
                                  <m:ctrlPr>
                                    <a:rPr lang="en-US" sz="2000" b="0" i="1" dirty="0" smtClean="0">
                                      <a:solidFill>
                                        <a:schemeClr val="tx1"/>
                                      </a:solidFill>
                                      <a:latin typeface="Cambria Math" panose="02040503050406030204" pitchFamily="18" charset="0"/>
                                      <a:cs typeface="Calibri" panose="020F0502020204030204" pitchFamily="34" charset="0"/>
                                    </a:rPr>
                                  </m:ctrlPr>
                                </m:dPr>
                                <m:e>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e>
                              </m:d>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𝑎</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𝑉</m:t>
                              </m:r>
                              <m:r>
                                <a:rPr lang="en-US" sz="2000" b="0" i="1" dirty="0" smtClean="0">
                                  <a:solidFill>
                                    <a:schemeClr val="tx1"/>
                                  </a:solidFill>
                                  <a:latin typeface="Cambria Math" panose="02040503050406030204" pitchFamily="18" charset="0"/>
                                  <a:cs typeface="Calibri" panose="020F0502020204030204" pitchFamily="34" charset="0"/>
                                </a:rPr>
                                <m:t>(</m:t>
                              </m:r>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r>
                                <a:rPr lang="en-US" sz="2000" b="0" i="1" dirty="0" smtClean="0">
                                  <a:solidFill>
                                    <a:schemeClr val="tx1"/>
                                  </a:solidFill>
                                  <a:latin typeface="Cambria Math" panose="02040503050406030204" pitchFamily="18" charset="0"/>
                                  <a:cs typeface="Calibri" panose="020F0502020204030204" pitchFamily="34" charset="0"/>
                                </a:rPr>
                                <m:t>)</m:t>
                              </m:r>
                            </m:e>
                          </m:nary>
                        </m:e>
                      </m:func>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e>
                      </m:d>
                      <m:r>
                        <a:rPr lang="en-US" sz="2000" i="1">
                          <a:solidFill>
                            <a:schemeClr val="tx1"/>
                          </a:solidFill>
                          <a:latin typeface="Cambria Math" panose="02040503050406030204" pitchFamily="18" charset="0"/>
                          <a:cs typeface="Calibri" panose="020F0502020204030204" pitchFamily="34" charset="0"/>
                        </a:rPr>
                        <m:t>=</m:t>
                      </m:r>
                      <m:func>
                        <m:funcPr>
                          <m:ctrlPr>
                            <a:rPr lang="en-US" sz="2000" i="1">
                              <a:solidFill>
                                <a:schemeClr val="tx1"/>
                              </a:solidFill>
                              <a:latin typeface="Cambria Math" panose="02040503050406030204" pitchFamily="18" charset="0"/>
                              <a:cs typeface="Calibri" panose="020F0502020204030204" pitchFamily="34" charset="0"/>
                            </a:rPr>
                          </m:ctrlPr>
                        </m:funcPr>
                        <m:fName>
                          <m:limLow>
                            <m:limLowPr>
                              <m:ctrlPr>
                                <a:rPr lang="en-US" sz="2000" i="1" smtClean="0">
                                  <a:solidFill>
                                    <a:schemeClr val="tx1"/>
                                  </a:solidFill>
                                  <a:latin typeface="Cambria Math" panose="02040503050406030204" pitchFamily="18" charset="0"/>
                                  <a:cs typeface="Calibri" panose="020F0502020204030204" pitchFamily="34" charset="0"/>
                                </a:rPr>
                              </m:ctrlPr>
                            </m:limLowPr>
                            <m:e>
                              <m:r>
                                <m:rPr>
                                  <m:sty m:val="p"/>
                                </m:rPr>
                                <a:rPr lang="en-US" sz="2000">
                                  <a:solidFill>
                                    <a:schemeClr val="tx1"/>
                                  </a:solidFill>
                                  <a:latin typeface="Cambria Math" panose="02040503050406030204" pitchFamily="18" charset="0"/>
                                  <a:cs typeface="Calibri" panose="020F0502020204030204" pitchFamily="34" charset="0"/>
                                </a:rPr>
                                <m:t>max</m:t>
                              </m:r>
                            </m:e>
                            <m:lim>
                              <m:r>
                                <a:rPr lang="en-US" sz="2000" i="1">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i="1" smtClean="0">
                                  <a:solidFill>
                                    <a:schemeClr val="tx1"/>
                                  </a:solidFill>
                                  <a:latin typeface="Cambria Math" panose="02040503050406030204" pitchFamily="18" charset="0"/>
                                  <a:cs typeface="Calibri" panose="020F0502020204030204" pitchFamily="34" charset="0"/>
                                </a:rPr>
                              </m:ctrlPr>
                            </m:naryPr>
                            <m:sub>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sub>
                            <m:sup/>
                            <m:e>
                              <m:r>
                                <a:rPr lang="en-US" sz="2000" i="1">
                                  <a:solidFill>
                                    <a:schemeClr val="tx1"/>
                                  </a:solidFill>
                                  <a:latin typeface="Cambria Math" panose="02040503050406030204" pitchFamily="18" charset="0"/>
                                  <a:cs typeface="Calibri" panose="020F0502020204030204" pitchFamily="34" charset="0"/>
                                </a:rPr>
                                <m:t>𝑃</m:t>
                              </m:r>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e>
                              </m:d>
                              <m:d>
                                <m:dPr>
                                  <m:begChr m:val="["/>
                                  <m:endChr m:val="]"/>
                                  <m:ctrlPr>
                                    <a:rPr lang="en-US" sz="2000" i="1" smtClean="0">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𝑅</m:t>
                                  </m:r>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r>
                                        <a:rPr lang="en-US" sz="2000" i="1">
                                          <a:solidFill>
                                            <a:schemeClr val="tx1"/>
                                          </a:solidFill>
                                          <a:latin typeface="Cambria Math" panose="02040503050406030204" pitchFamily="18" charset="0"/>
                                          <a:cs typeface="Calibri" panose="020F0502020204030204" pitchFamily="34" charset="0"/>
                                        </a:rPr>
                                        <m:t>,</m:t>
                                      </m:r>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𝛾</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Sub>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lim>
                              </m:limLow>
                            </m:fName>
                            <m:e>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sub>
                              </m:sSub>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e>
                          </m:func>
                          <m:r>
                            <a:rPr lang="en-US" sz="2000" b="0" i="1" smtClean="0">
                              <a:solidFill>
                                <a:schemeClr val="tx1"/>
                              </a:solidFill>
                              <a:latin typeface="Cambria Math" panose="02040503050406030204" pitchFamily="18" charset="0"/>
                              <a:cs typeface="Calibri" panose="020F0502020204030204" pitchFamily="34" charset="0"/>
                            </a:rPr>
                            <m:t>,  </m:t>
                          </m:r>
                        </m:e>
                      </m:nary>
                      <m:r>
                        <a:rPr lang="en-US" sz="2000" b="0" i="1" smtClean="0">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𝑉</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𝑛𝑒𝑤</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𝑉</m:t>
                                      </m:r>
                                    </m:e>
                                    <m:sup>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𝑜𝑙𝑑</m:t>
                                          </m:r>
                                        </m:sub>
                                      </m:sSub>
                                    </m:sup>
                                  </m:s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8D64EA02-9426-41F6-A796-1FA52CB1519A}"/>
                  </a:ext>
                </a:extLst>
              </p:cNvPr>
              <p:cNvSpPr txBox="1">
                <a:spLocks noRot="1" noChangeAspect="1" noMove="1" noResize="1" noEditPoints="1" noAdjustHandles="1" noChangeArrowheads="1" noChangeShapeType="1" noTextEdit="1"/>
              </p:cNvSpPr>
              <p:nvPr/>
            </p:nvSpPr>
            <p:spPr>
              <a:xfrm>
                <a:off x="3726873" y="1149927"/>
                <a:ext cx="7668491" cy="562820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119F65F-C6D8-4675-A09A-28505B495D7D}"/>
              </a:ext>
            </a:extLst>
          </p:cNvPr>
          <p:cNvSpPr txBox="1"/>
          <p:nvPr/>
        </p:nvSpPr>
        <p:spPr>
          <a:xfrm>
            <a:off x="509052" y="202667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Bellman equations:</a:t>
            </a:r>
          </a:p>
        </p:txBody>
      </p:sp>
      <p:sp>
        <p:nvSpPr>
          <p:cNvPr id="7" name="TextBox 6">
            <a:extLst>
              <a:ext uri="{FF2B5EF4-FFF2-40B4-BE49-F238E27FC236}">
                <a16:creationId xmlns:a16="http://schemas.microsoft.com/office/drawing/2014/main" id="{ACF1FAB8-B016-450C-BBCF-163CFF0AD157}"/>
              </a:ext>
            </a:extLst>
          </p:cNvPr>
          <p:cNvSpPr txBox="1"/>
          <p:nvPr/>
        </p:nvSpPr>
        <p:spPr>
          <a:xfrm>
            <a:off x="509052" y="274168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Value iteration:</a:t>
            </a:r>
          </a:p>
        </p:txBody>
      </p:sp>
      <p:sp>
        <p:nvSpPr>
          <p:cNvPr id="8" name="TextBox 7">
            <a:extLst>
              <a:ext uri="{FF2B5EF4-FFF2-40B4-BE49-F238E27FC236}">
                <a16:creationId xmlns:a16="http://schemas.microsoft.com/office/drawing/2014/main" id="{A9A87591-F8B0-4744-85F7-49C95A662ED2}"/>
              </a:ext>
            </a:extLst>
          </p:cNvPr>
          <p:cNvSpPr txBox="1"/>
          <p:nvPr/>
        </p:nvSpPr>
        <p:spPr>
          <a:xfrm>
            <a:off x="509052" y="3509420"/>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Q-iteration:</a:t>
            </a:r>
          </a:p>
        </p:txBody>
      </p:sp>
      <p:sp>
        <p:nvSpPr>
          <p:cNvPr id="9" name="TextBox 8">
            <a:extLst>
              <a:ext uri="{FF2B5EF4-FFF2-40B4-BE49-F238E27FC236}">
                <a16:creationId xmlns:a16="http://schemas.microsoft.com/office/drawing/2014/main" id="{E82F2547-37AC-4B5A-839D-2EE017E2FB77}"/>
              </a:ext>
            </a:extLst>
          </p:cNvPr>
          <p:cNvSpPr txBox="1"/>
          <p:nvPr/>
        </p:nvSpPr>
        <p:spPr>
          <a:xfrm>
            <a:off x="509052" y="4252886"/>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extraction:</a:t>
            </a:r>
          </a:p>
        </p:txBody>
      </p:sp>
      <p:sp>
        <p:nvSpPr>
          <p:cNvPr id="11" name="TextBox 10">
            <a:extLst>
              <a:ext uri="{FF2B5EF4-FFF2-40B4-BE49-F238E27FC236}">
                <a16:creationId xmlns:a16="http://schemas.microsoft.com/office/drawing/2014/main" id="{ADDA41B4-1D5F-4A7E-8159-A198745C9E9C}"/>
              </a:ext>
            </a:extLst>
          </p:cNvPr>
          <p:cNvSpPr txBox="1"/>
          <p:nvPr/>
        </p:nvSpPr>
        <p:spPr>
          <a:xfrm>
            <a:off x="509052" y="573563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improvement:</a:t>
            </a:r>
          </a:p>
        </p:txBody>
      </p:sp>
      <p:sp>
        <p:nvSpPr>
          <p:cNvPr id="12" name="TextBox 11">
            <a:extLst>
              <a:ext uri="{FF2B5EF4-FFF2-40B4-BE49-F238E27FC236}">
                <a16:creationId xmlns:a16="http://schemas.microsoft.com/office/drawing/2014/main" id="{24D9A8CF-BBA6-469E-947E-DF15154F01EF}"/>
              </a:ext>
            </a:extLst>
          </p:cNvPr>
          <p:cNvSpPr txBox="1"/>
          <p:nvPr/>
        </p:nvSpPr>
        <p:spPr>
          <a:xfrm>
            <a:off x="509052" y="4992167"/>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evaluation:</a:t>
            </a:r>
          </a:p>
        </p:txBody>
      </p:sp>
      <p:sp>
        <p:nvSpPr>
          <p:cNvPr id="13" name="TextBox 12">
            <a:extLst>
              <a:ext uri="{FF2B5EF4-FFF2-40B4-BE49-F238E27FC236}">
                <a16:creationId xmlns:a16="http://schemas.microsoft.com/office/drawing/2014/main" id="{6343BACD-98CE-4875-8D14-C391C366B44B}"/>
              </a:ext>
            </a:extLst>
          </p:cNvPr>
          <p:cNvSpPr txBox="1"/>
          <p:nvPr/>
        </p:nvSpPr>
        <p:spPr>
          <a:xfrm>
            <a:off x="509052" y="1301015"/>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Standard expectimax:</a:t>
            </a:r>
          </a:p>
        </p:txBody>
      </p:sp>
      <p:pic>
        <p:nvPicPr>
          <p:cNvPr id="10" name="Picture 9">
            <a:extLst>
              <a:ext uri="{FF2B5EF4-FFF2-40B4-BE49-F238E27FC236}">
                <a16:creationId xmlns:a16="http://schemas.microsoft.com/office/drawing/2014/main" id="{CC3BA6AE-CAA2-FE49-994C-35468E7641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06419" y="483382"/>
            <a:ext cx="1651752" cy="1279298"/>
          </a:xfrm>
          <a:prstGeom prst="rect">
            <a:avLst/>
          </a:prstGeom>
        </p:spPr>
      </p:pic>
      <p:sp>
        <p:nvSpPr>
          <p:cNvPr id="3" name="Slide Number Placeholder 2">
            <a:extLst>
              <a:ext uri="{FF2B5EF4-FFF2-40B4-BE49-F238E27FC236}">
                <a16:creationId xmlns:a16="http://schemas.microsoft.com/office/drawing/2014/main" id="{EDB5F33A-0621-CD4D-A071-E47BEF144E23}"/>
              </a:ext>
            </a:extLst>
          </p:cNvPr>
          <p:cNvSpPr>
            <a:spLocks noGrp="1"/>
          </p:cNvSpPr>
          <p:nvPr>
            <p:ph type="sldNum" sz="quarter" idx="12"/>
          </p:nvPr>
        </p:nvSpPr>
        <p:spPr/>
        <p:txBody>
          <a:bodyPr/>
          <a:lstStyle/>
          <a:p>
            <a:fld id="{A2EF37A0-74FC-AB4F-AE4C-D9BFC6719E9F}" type="slidenum">
              <a:rPr lang="en-US" smtClean="0"/>
              <a:t>116</a:t>
            </a:fld>
            <a:endParaRPr lang="en-US"/>
          </a:p>
        </p:txBody>
      </p:sp>
    </p:spTree>
    <p:extLst>
      <p:ext uri="{BB962C8B-B14F-4D97-AF65-F5344CB8AC3E}">
        <p14:creationId xmlns:p14="http://schemas.microsoft.com/office/powerpoint/2010/main" val="36462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2409"/>
          </a:xfrm>
        </p:spPr>
        <p:txBody>
          <a:bodyPr/>
          <a:lstStyle/>
          <a:p>
            <a:r>
              <a:rPr lang="en-US" dirty="0"/>
              <a:t>Grid World Actions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71600" y="4877716"/>
            <a:ext cx="2057400" cy="1442614"/>
          </a:xfrm>
          <a:prstGeom prst="rect">
            <a:avLst/>
          </a:prstGeom>
          <a:noFill/>
        </p:spPr>
      </p:pic>
      <p:sp>
        <p:nvSpPr>
          <p:cNvPr id="3" name="Slide Number Placeholder 2">
            <a:extLst>
              <a:ext uri="{FF2B5EF4-FFF2-40B4-BE49-F238E27FC236}">
                <a16:creationId xmlns:a16="http://schemas.microsoft.com/office/drawing/2014/main" id="{B225E18B-FBB3-914D-9E79-D07D43AE2E00}"/>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716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492206" cy="1371600"/>
          </a:xfrm>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r>
                  <a:rPr lang="en-US" sz="2400" dirty="0">
                    <a:ea typeface="ＭＳ Ｐゴシック" pitchFamily="34" charset="-128"/>
                  </a:rPr>
                  <a:t>:</a:t>
                </a:r>
              </a:p>
              <a:p>
                <a:pPr lvl="1">
                  <a:lnSpc>
                    <a:spcPct val="80000"/>
                  </a:lnSpc>
                </a:pPr>
                <a:r>
                  <a:rPr lang="en-US" dirty="0">
                    <a:solidFill>
                      <a:srgbClr val="CC0000"/>
                    </a:solidFill>
                    <a:ea typeface="ＭＳ Ｐゴシック" pitchFamily="34" charset="-128"/>
                  </a:rPr>
                  <a:t>S</a:t>
                </a:r>
                <a:r>
                  <a:rPr lang="en-US" dirty="0">
                    <a:ea typeface="ＭＳ Ｐゴシック" pitchFamily="34" charset="-128"/>
                  </a:rPr>
                  <a:t>: a set of states</a:t>
                </a:r>
              </a:p>
              <a:p>
                <a:pPr lvl="1">
                  <a:lnSpc>
                    <a:spcPct val="80000"/>
                  </a:lnSpc>
                </a:pPr>
                <a:r>
                  <a:rPr lang="en-US" dirty="0">
                    <a:solidFill>
                      <a:srgbClr val="CC0000"/>
                    </a:solidFill>
                    <a:ea typeface="ＭＳ Ｐゴシック" pitchFamily="34" charset="-128"/>
                    <a:sym typeface="Symbol" pitchFamily="18" charset="2"/>
                  </a:rPr>
                  <a:t>A</a:t>
                </a:r>
                <a:r>
                  <a:rPr lang="en-US" dirty="0">
                    <a:ea typeface="ＭＳ Ｐゴシック" pitchFamily="34" charset="-128"/>
                    <a:sym typeface="Symbol" pitchFamily="18" charset="2"/>
                  </a:rPr>
                  <a:t>: a </a:t>
                </a:r>
                <a:r>
                  <a:rPr lang="en-US" dirty="0">
                    <a:ea typeface="ＭＳ Ｐゴシック" pitchFamily="34" charset="-128"/>
                  </a:rPr>
                  <a:t>set of actions</a:t>
                </a:r>
              </a:p>
              <a:p>
                <a:pPr lvl="1">
                  <a:lnSpc>
                    <a:spcPct val="80000"/>
                  </a:lnSpc>
                </a:pPr>
                <a:r>
                  <a:rPr lang="en-US" dirty="0">
                    <a:solidFill>
                      <a:srgbClr val="CC0000"/>
                    </a:solidFill>
                    <a:ea typeface="ＭＳ Ｐゴシック" pitchFamily="34" charset="-128"/>
                  </a:rPr>
                  <a:t>T</a:t>
                </a:r>
                <a:r>
                  <a:rPr lang="en-US" dirty="0">
                    <a:ea typeface="ＭＳ Ｐゴシック" pitchFamily="34" charset="-128"/>
                  </a:rPr>
                  <a:t>: a transition function</a:t>
                </a:r>
                <a:endParaRPr lang="en-US" altLang="ja-JP" dirty="0">
                  <a:ea typeface="ＭＳ Ｐゴシック" pitchFamily="34" charset="-128"/>
                </a:endParaRPr>
              </a:p>
              <a:p>
                <a:pPr lvl="2">
                  <a:lnSpc>
                    <a:spcPct val="80000"/>
                  </a:lnSpc>
                </a:pPr>
                <a:r>
                  <a:rPr lang="en-US" sz="2000" dirty="0">
                    <a:solidFill>
                      <a:srgbClr val="CC0000"/>
                    </a:solidFill>
                    <a:ea typeface="ＭＳ Ｐゴシック" pitchFamily="34" charset="-128"/>
                  </a:rPr>
                  <a:t>T(s, a, s</a:t>
                </a:r>
                <a:r>
                  <a:rPr lang="en-US" altLang="ja-JP" sz="2000" dirty="0">
                    <a:solidFill>
                      <a:srgbClr val="CC0000"/>
                    </a:solidFill>
                    <a:ea typeface="ＭＳ Ｐゴシック" pitchFamily="34" charset="-128"/>
                  </a:rPr>
                  <a:t>’)</a:t>
                </a:r>
                <a:r>
                  <a:rPr lang="en-US" sz="2000" dirty="0">
                    <a:solidFill>
                      <a:srgbClr val="CC0000"/>
                    </a:solidFill>
                    <a:ea typeface="ＭＳ Ｐゴシック" pitchFamily="34" charset="-128"/>
                  </a:rPr>
                  <a:t> </a:t>
                </a:r>
                <a:r>
                  <a:rPr lang="en-US" sz="2000" dirty="0">
                    <a:ea typeface="ＭＳ Ｐゴシック" pitchFamily="34" charset="-128"/>
                  </a:rPr>
                  <a:t>where s </a:t>
                </a:r>
                <a:r>
                  <a:rPr lang="en-US" sz="2000" dirty="0">
                    <a:ea typeface="ＭＳ Ｐゴシック" pitchFamily="34" charset="-128"/>
                    <a:sym typeface="Symbol" pitchFamily="18" charset="2"/>
                  </a:rPr>
                  <a:t> </a:t>
                </a:r>
                <a:r>
                  <a:rPr lang="en-US" sz="2000" dirty="0">
                    <a:ea typeface="ＭＳ Ｐゴシック" pitchFamily="34" charset="-128"/>
                  </a:rPr>
                  <a:t>S, a </a:t>
                </a:r>
                <a:r>
                  <a:rPr lang="en-US" sz="2000" dirty="0">
                    <a:ea typeface="ＭＳ Ｐゴシック" pitchFamily="34" charset="-128"/>
                    <a:sym typeface="Symbol" pitchFamily="18" charset="2"/>
                  </a:rPr>
                  <a:t> A, </a:t>
                </a:r>
                <a:r>
                  <a:rPr lang="en-US" sz="2000" dirty="0">
                    <a:ea typeface="ＭＳ Ｐゴシック" pitchFamily="34" charset="-128"/>
                  </a:rPr>
                  <a:t>s’ </a:t>
                </a:r>
                <a:r>
                  <a:rPr lang="en-US" sz="2000" dirty="0">
                    <a:ea typeface="ＭＳ Ｐゴシック" pitchFamily="34" charset="-128"/>
                    <a:sym typeface="Symbol" pitchFamily="18" charset="2"/>
                  </a:rPr>
                  <a:t> </a:t>
                </a:r>
                <a:r>
                  <a:rPr lang="en-US" sz="2000" dirty="0">
                    <a:ea typeface="ＭＳ Ｐゴシック" pitchFamily="34" charset="-128"/>
                  </a:rPr>
                  <a:t>S is P(s</a:t>
                </a:r>
                <a:r>
                  <a:rPr lang="en-US" altLang="ja-JP" sz="2000" dirty="0">
                    <a:ea typeface="ＭＳ Ｐゴシック" pitchFamily="34" charset="-128"/>
                  </a:rPr>
                  <a:t>’| s, a) </a:t>
                </a:r>
              </a:p>
              <a:p>
                <a:pPr lvl="1">
                  <a:lnSpc>
                    <a:spcPct val="80000"/>
                  </a:lnSpc>
                </a:pPr>
                <a:r>
                  <a:rPr lang="en-US" dirty="0">
                    <a:solidFill>
                      <a:srgbClr val="CC0000"/>
                    </a:solidFill>
                    <a:ea typeface="ＭＳ Ｐゴシック" pitchFamily="34" charset="-128"/>
                  </a:rPr>
                  <a:t>R</a:t>
                </a:r>
                <a:r>
                  <a:rPr lang="en-US" dirty="0">
                    <a:ea typeface="ＭＳ Ｐゴシック" pitchFamily="34" charset="-128"/>
                  </a:rPr>
                  <a:t>: a reward function</a:t>
                </a:r>
              </a:p>
              <a:p>
                <a:pPr lvl="2">
                  <a:lnSpc>
                    <a:spcPct val="80000"/>
                  </a:lnSpc>
                </a:pPr>
                <a:r>
                  <a:rPr lang="en-US" sz="2000" dirty="0">
                    <a:solidFill>
                      <a:srgbClr val="CC0000"/>
                    </a:solidFill>
                    <a:ea typeface="ＭＳ Ｐゴシック" pitchFamily="34" charset="-128"/>
                  </a:rPr>
                  <a:t>R(s, a, s</a:t>
                </a:r>
                <a:r>
                  <a:rPr lang="en-US" altLang="ja-JP" sz="2000" dirty="0">
                    <a:solidFill>
                      <a:srgbClr val="CC0000"/>
                    </a:solidFill>
                    <a:ea typeface="ＭＳ Ｐゴシック" pitchFamily="34" charset="-128"/>
                  </a:rPr>
                  <a:t>’) </a:t>
                </a:r>
                <a:r>
                  <a:rPr lang="en-US" sz="2000" dirty="0">
                    <a:ea typeface="ＭＳ Ｐゴシック" pitchFamily="34" charset="-128"/>
                  </a:rPr>
                  <a:t>is reward at this time step</a:t>
                </a:r>
                <a:endParaRPr lang="en-US" altLang="ja-JP" sz="2000" dirty="0">
                  <a:solidFill>
                    <a:srgbClr val="CC0000"/>
                  </a:solidFill>
                  <a:ea typeface="ＭＳ Ｐゴシック" pitchFamily="34" charset="-128"/>
                </a:endParaRPr>
              </a:p>
              <a:p>
                <a:pPr lvl="2">
                  <a:lnSpc>
                    <a:spcPct val="80000"/>
                  </a:lnSpc>
                </a:pPr>
                <a:r>
                  <a:rPr lang="en-US" sz="2000" dirty="0">
                    <a:ea typeface="ＭＳ Ｐゴシック" pitchFamily="34" charset="-128"/>
                  </a:rPr>
                  <a:t>Sometimes just </a:t>
                </a:r>
                <a:r>
                  <a:rPr lang="en-US" sz="2000" dirty="0">
                    <a:solidFill>
                      <a:srgbClr val="CC0000"/>
                    </a:solidFill>
                    <a:ea typeface="ＭＳ Ｐゴシック" pitchFamily="34" charset="-128"/>
                  </a:rPr>
                  <a:t>R(s)</a:t>
                </a:r>
                <a:r>
                  <a:rPr lang="en-US" sz="2000" dirty="0">
                    <a:ea typeface="ＭＳ Ｐゴシック" pitchFamily="34" charset="-128"/>
                  </a:rPr>
                  <a:t> or </a:t>
                </a:r>
                <a:r>
                  <a:rPr lang="en-US" sz="2000" dirty="0">
                    <a:solidFill>
                      <a:srgbClr val="CC0000"/>
                    </a:solidFill>
                    <a:ea typeface="ＭＳ Ｐゴシック" pitchFamily="34" charset="-128"/>
                  </a:rPr>
                  <a:t>R(s</a:t>
                </a:r>
                <a:r>
                  <a:rPr lang="en-US" altLang="ja-JP" sz="2000" dirty="0">
                    <a:solidFill>
                      <a:srgbClr val="CC0000"/>
                    </a:solidFill>
                    <a:ea typeface="ＭＳ Ｐゴシック" pitchFamily="34" charset="-128"/>
                  </a:rPr>
                  <a:t>’)</a:t>
                </a:r>
              </a:p>
              <a:p>
                <a:pPr lvl="2">
                  <a:lnSpc>
                    <a:spcPct val="80000"/>
                  </a:lnSpc>
                </a:pPr>
                <a:endParaRPr lang="en-US" altLang="ja-JP" sz="2000" dirty="0">
                  <a:ea typeface="ＭＳ Ｐゴシック" pitchFamily="34" charset="-128"/>
                </a:endParaRPr>
              </a:p>
              <a:p>
                <a:pPr lvl="1">
                  <a:lnSpc>
                    <a:spcPct val="80000"/>
                  </a:lnSpc>
                </a:pPr>
                <a:r>
                  <a:rPr lang="en-US" altLang="ja-JP" dirty="0">
                    <a:ea typeface="ＭＳ Ｐゴシック" pitchFamily="34" charset="-128"/>
                  </a:rPr>
                  <a:t>Sometimes also have</a:t>
                </a:r>
              </a:p>
              <a:p>
                <a:pPr lvl="2">
                  <a:lnSpc>
                    <a:spcPct val="80000"/>
                  </a:lnSpc>
                </a:pPr>
                <a14:m>
                  <m:oMath xmlns:m="http://schemas.openxmlformats.org/officeDocument/2006/math">
                    <m:r>
                      <a:rPr lang="en-US" altLang="ja-JP" sz="2000" b="0" i="1" smtClean="0">
                        <a:solidFill>
                          <a:srgbClr val="CC0000"/>
                        </a:solidFill>
                        <a:latin typeface="Cambria Math" panose="02040503050406030204" pitchFamily="18" charset="0"/>
                        <a:ea typeface="ＭＳ Ｐゴシック" pitchFamily="34" charset="-128"/>
                      </a:rPr>
                      <m:t>𝛾</m:t>
                    </m:r>
                  </m:oMath>
                </a14:m>
                <a:r>
                  <a:rPr lang="en-US" altLang="ja-JP" sz="2000" dirty="0">
                    <a:ea typeface="ＭＳ Ｐゴシック" pitchFamily="34" charset="-128"/>
                  </a:rPr>
                  <a:t>: discount factor (introduced later)</a:t>
                </a:r>
              </a:p>
              <a:p>
                <a:pPr lvl="2">
                  <a:lnSpc>
                    <a:spcPct val="80000"/>
                  </a:lnSpc>
                </a:pPr>
                <a14:m>
                  <m:oMath xmlns:m="http://schemas.openxmlformats.org/officeDocument/2006/math">
                    <m:r>
                      <a:rPr lang="en-US" altLang="ja-JP" sz="2000" b="0" i="1" smtClean="0">
                        <a:solidFill>
                          <a:srgbClr val="C00000"/>
                        </a:solidFill>
                        <a:latin typeface="Cambria Math" panose="02040503050406030204" pitchFamily="18" charset="0"/>
                        <a:ea typeface="ＭＳ Ｐゴシック" pitchFamily="34" charset="-128"/>
                      </a:rPr>
                      <m:t>𝜇</m:t>
                    </m:r>
                  </m:oMath>
                </a14:m>
                <a:r>
                  <a:rPr lang="en-US" altLang="ja-JP" sz="2000" dirty="0">
                    <a:ea typeface="ＭＳ Ｐゴシック" pitchFamily="34" charset="-128"/>
                  </a:rPr>
                  <a:t>: distribution of initial state (or just start state </a:t>
                </a:r>
                <a14:m>
                  <m:oMath xmlns:m="http://schemas.openxmlformats.org/officeDocument/2006/math">
                    <m:sSub>
                      <m:sSubPr>
                        <m:ctrlPr>
                          <a:rPr lang="en-US" altLang="ja-JP" sz="2000" b="0" i="1" smtClean="0">
                            <a:solidFill>
                              <a:srgbClr val="C00000"/>
                            </a:solidFill>
                            <a:latin typeface="Cambria Math" panose="02040503050406030204" pitchFamily="18" charset="0"/>
                            <a:ea typeface="ＭＳ Ｐゴシック" pitchFamily="34" charset="-128"/>
                          </a:rPr>
                        </m:ctrlPr>
                      </m:sSubPr>
                      <m:e>
                        <m:r>
                          <a:rPr lang="en-US" altLang="ja-JP" sz="2000" b="0" i="1" smtClean="0">
                            <a:solidFill>
                              <a:srgbClr val="C00000"/>
                            </a:solidFill>
                            <a:latin typeface="Cambria Math" panose="02040503050406030204" pitchFamily="18" charset="0"/>
                            <a:ea typeface="ＭＳ Ｐゴシック" pitchFamily="34" charset="-128"/>
                          </a:rPr>
                          <m:t>𝑠</m:t>
                        </m:r>
                      </m:e>
                      <m:sub>
                        <m:r>
                          <a:rPr lang="en-US" altLang="ja-JP" sz="2000" b="0" i="1" smtClean="0">
                            <a:solidFill>
                              <a:srgbClr val="C00000"/>
                            </a:solidFill>
                            <a:latin typeface="Cambria Math" panose="02040503050406030204" pitchFamily="18" charset="0"/>
                            <a:ea typeface="ＭＳ Ｐゴシック" pitchFamily="34" charset="-128"/>
                          </a:rPr>
                          <m:t>0</m:t>
                        </m:r>
                      </m:sub>
                    </m:sSub>
                  </m:oMath>
                </a14:m>
                <a:r>
                  <a:rPr lang="en-US" altLang="ja-JP" sz="2000" dirty="0">
                    <a:ea typeface="ＭＳ Ｐゴシック" pitchFamily="34" charset="-128"/>
                  </a:rPr>
                  <a:t>)</a:t>
                </a:r>
              </a:p>
              <a:p>
                <a:pPr lvl="2">
                  <a:lnSpc>
                    <a:spcPct val="80000"/>
                  </a:lnSpc>
                </a:pPr>
                <a:r>
                  <a:rPr lang="en-US" altLang="ja-JP" sz="2000" dirty="0">
                    <a:ea typeface="ＭＳ Ｐゴシック" pitchFamily="34" charset="-128"/>
                  </a:rPr>
                  <a:t>Terminal states: processes end after </a:t>
                </a:r>
                <a:br>
                  <a:rPr lang="en-US" altLang="ja-JP" sz="2000" dirty="0">
                    <a:ea typeface="ＭＳ Ｐゴシック" pitchFamily="34" charset="-128"/>
                  </a:rPr>
                </a:br>
                <a:r>
                  <a:rPr lang="en-US" altLang="ja-JP" sz="2000" dirty="0">
                    <a:ea typeface="ＭＳ Ｐゴシック" pitchFamily="34" charset="-128"/>
                  </a:rPr>
                  <a:t>reaching these states</a:t>
                </a:r>
              </a:p>
            </p:txBody>
          </p:sp>
        </mc:Choice>
        <mc:Fallback xmlns="">
          <p:sp>
            <p:nvSpPr>
              <p:cNvPr id="22530" name="Rectangle 3"/>
              <p:cNvSpPr>
                <a:spLocks noGrp="1" noRot="1" noChangeAspect="1" noMove="1" noResize="1" noEditPoints="1" noAdjustHandles="1" noChangeArrowheads="1" noChangeShapeType="1" noTextEdit="1"/>
              </p:cNvSpPr>
              <p:nvPr>
                <p:ph idx="1"/>
              </p:nvPr>
            </p:nvSpPr>
            <p:spPr>
              <a:xfrm>
                <a:off x="228599" y="1493838"/>
                <a:ext cx="11769672" cy="5129986"/>
              </a:xfrm>
              <a:blipFill>
                <a:blip r:embed="rId3"/>
                <a:stretch>
                  <a:fillRect l="-754" t="-2222"/>
                </a:stretch>
              </a:blipFill>
            </p:spPr>
            <p:txBody>
              <a:bodyPr/>
              <a:lstStyle/>
              <a:p>
                <a:r>
                  <a:rPr lang="en-US">
                    <a:noFill/>
                  </a:rPr>
                  <a:t> </a:t>
                </a:r>
              </a:p>
            </p:txBody>
          </p:sp>
        </mc:Fallback>
      </mc:AlternateContent>
      <p:pic>
        <p:nvPicPr>
          <p:cNvPr id="7" name="Picture 4"/>
          <p:cNvPicPr>
            <a:picLocks noChangeAspect="1" noChangeArrowheads="1"/>
          </p:cNvPicPr>
          <p:nvPr/>
        </p:nvPicPr>
        <p:blipFill>
          <a:blip r:embed="rId4"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9" cstate="print"/>
          <a:srcRect/>
          <a:stretch>
            <a:fillRect/>
          </a:stretch>
        </p:blipFill>
        <p:spPr bwMode="auto">
          <a:xfrm>
            <a:off x="9734893" y="2575232"/>
            <a:ext cx="815578" cy="762000"/>
          </a:xfrm>
          <a:prstGeom prst="rect">
            <a:avLst/>
          </a:prstGeom>
          <a:noFill/>
        </p:spPr>
      </p:pic>
      <mc:AlternateContent xmlns:mc="http://schemas.openxmlformats.org/markup-compatibility/2006" xmlns:a14="http://schemas.microsoft.com/office/drawing/2010/main">
        <mc:Choice Requires="a14">
          <p:sp>
            <p:nvSpPr>
              <p:cNvPr id="2" name="Rectangle 1"/>
              <p:cNvSpPr/>
              <p:nvPr/>
            </p:nvSpPr>
            <p:spPr>
              <a:xfrm>
                <a:off x="7301713" y="4525150"/>
                <a:ext cx="4253216"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sz="2400" dirty="0">
                    <a:solidFill>
                      <a:srgbClr val="CC0000"/>
                    </a:solidFill>
                    <a:ea typeface="ＭＳ Ｐゴシック" pitchFamily="34" charset="-128"/>
                  </a:rPr>
                  <a:t>, </a:t>
                </a:r>
                <a14:m>
                  <m:oMath xmlns:m="http://schemas.openxmlformats.org/officeDocument/2006/math">
                    <m:r>
                      <a:rPr lang="en-US" sz="2400" b="0" i="1" dirty="0" smtClean="0">
                        <a:solidFill>
                          <a:srgbClr val="CC0000"/>
                        </a:solidFill>
                        <a:latin typeface="Cambria Math" panose="02040503050406030204" pitchFamily="18" charset="0"/>
                        <a:ea typeface="ＭＳ Ｐゴシック" pitchFamily="34" charset="-128"/>
                      </a:rPr>
                      <m:t>𝑒𝑥𝑖𝑡</m:t>
                    </m:r>
                  </m:oMath>
                </a14:m>
                <a:r>
                  <a:rPr lang="en-US" sz="2400" dirty="0">
                    <a:solidFill>
                      <a:srgbClr val="CC0000"/>
                    </a:solidFill>
                    <a:ea typeface="ＭＳ Ｐゴシック" pitchFamily="34" charset="-128"/>
                  </a:rPr>
                  <a:t>, </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𝑣𝑖𝑟𝑡𝑢𝑎𝑙</m:t>
                        </m:r>
                        <m:r>
                          <a:rPr lang="en-US" sz="2400" b="0" i="1" smtClean="0">
                            <a:solidFill>
                              <a:srgbClr val="CC0000"/>
                            </a:solidFill>
                            <a:latin typeface="Cambria Math" panose="02040503050406030204" pitchFamily="18" charset="0"/>
                            <a:ea typeface="ＭＳ Ｐゴシック" pitchFamily="34" charset="-128"/>
                          </a:rPr>
                          <m:t>_</m:t>
                        </m:r>
                        <m:r>
                          <a:rPr lang="en-US" sz="2400" b="0" i="1" smtClean="0">
                            <a:solidFill>
                              <a:srgbClr val="CC0000"/>
                            </a:solidFill>
                            <a:latin typeface="Cambria Math" panose="02040503050406030204" pitchFamily="18" charset="0"/>
                            <a:ea typeface="ＭＳ Ｐゴシック" pitchFamily="34" charset="-128"/>
                          </a:rPr>
                          <m:t>𝑡𝑒𝑟𝑚𝑖𝑛𝑎𝑙</m:t>
                        </m:r>
                      </m:sub>
                    </m:sSub>
                  </m:oMath>
                </a14:m>
                <a:r>
                  <a:rPr lang="en-US" altLang="ja-JP" sz="2400" dirty="0">
                    <a:solidFill>
                      <a:srgbClr val="CC0000"/>
                    </a:solidFill>
                    <a:ea typeface="ＭＳ Ｐゴシック" pitchFamily="34" charset="-128"/>
                  </a:rPr>
                  <a:t>)=-1</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301713" y="4525150"/>
                <a:ext cx="4253216" cy="477888"/>
              </a:xfrm>
              <a:prstGeom prst="rect">
                <a:avLst/>
              </a:prstGeom>
              <a:blipFill>
                <a:blip r:embed="rId10"/>
                <a:stretch>
                  <a:fillRect l="-2083" t="-7692" r="-5060"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257997" y="5042284"/>
                <a:ext cx="4535281"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altLang="ja-JP" sz="2400" dirty="0">
                    <a:solidFill>
                      <a:srgbClr val="CC0000"/>
                    </a:solidFill>
                    <a:ea typeface="ＭＳ Ｐゴシック" pitchFamily="34" charset="-128"/>
                  </a:rPr>
                  <a:t>)=-1, no virtual terminal state</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7257997" y="5042284"/>
                <a:ext cx="4535281" cy="477888"/>
              </a:xfrm>
              <a:prstGeom prst="rect">
                <a:avLst/>
              </a:prstGeom>
              <a:blipFill>
                <a:blip r:embed="rId11"/>
                <a:stretch>
                  <a:fillRect l="-1671" t="-7692" r="-8078" b="-20513"/>
                </a:stretch>
              </a:blipFill>
            </p:spPr>
            <p:txBody>
              <a:bodyPr/>
              <a:lstStyle/>
              <a:p>
                <a:r>
                  <a:rPr lang="en-US">
                    <a:noFill/>
                  </a:rPr>
                  <a:t> </a:t>
                </a:r>
              </a:p>
            </p:txBody>
          </p:sp>
        </mc:Fallback>
      </mc:AlternateContent>
      <p:sp>
        <p:nvSpPr>
          <p:cNvPr id="3" name="TextBox 2"/>
          <p:cNvSpPr txBox="1"/>
          <p:nvPr/>
        </p:nvSpPr>
        <p:spPr>
          <a:xfrm>
            <a:off x="6927273" y="3952240"/>
            <a:ext cx="5133349" cy="461665"/>
          </a:xfrm>
          <a:prstGeom prst="rect">
            <a:avLst/>
          </a:prstGeom>
          <a:noFill/>
        </p:spPr>
        <p:txBody>
          <a:bodyPr wrap="square" rtlCol="0">
            <a:spAutoFit/>
          </a:bodyPr>
          <a:lstStyle/>
          <a:p>
            <a:r>
              <a:rPr lang="en-US" sz="2400" dirty="0">
                <a:solidFill>
                  <a:schemeClr val="tx2"/>
                </a:solidFill>
              </a:rPr>
              <a:t>The Grid World problem as an MDP</a:t>
            </a:r>
          </a:p>
        </p:txBody>
      </p:sp>
      <p:sp>
        <p:nvSpPr>
          <p:cNvPr id="15" name="TextBox 14"/>
          <p:cNvSpPr txBox="1"/>
          <p:nvPr/>
        </p:nvSpPr>
        <p:spPr>
          <a:xfrm>
            <a:off x="612695" y="6142056"/>
            <a:ext cx="11001480" cy="461665"/>
          </a:xfrm>
          <a:prstGeom prst="rect">
            <a:avLst/>
          </a:prstGeom>
          <a:noFill/>
        </p:spPr>
        <p:txBody>
          <a:bodyPr wrap="square" rtlCol="0">
            <a:spAutoFit/>
          </a:bodyPr>
          <a:lstStyle/>
          <a:p>
            <a:r>
              <a:rPr lang="en-US" sz="2400" dirty="0">
                <a:solidFill>
                  <a:schemeClr val="tx2"/>
                </a:solidFill>
              </a:rPr>
              <a:t>How to define the terminal states &amp; reward function for the Grid World problem?</a:t>
            </a:r>
          </a:p>
        </p:txBody>
      </p:sp>
      <p:sp>
        <p:nvSpPr>
          <p:cNvPr id="4" name="Rectangle 3"/>
          <p:cNvSpPr/>
          <p:nvPr/>
        </p:nvSpPr>
        <p:spPr>
          <a:xfrm>
            <a:off x="7074091" y="4456386"/>
            <a:ext cx="4719187" cy="62536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Slide Number Placeholder 4">
            <a:extLst>
              <a:ext uri="{FF2B5EF4-FFF2-40B4-BE49-F238E27FC236}">
                <a16:creationId xmlns:a16="http://schemas.microsoft.com/office/drawing/2014/main" id="{5D863E2A-CD77-CC4E-9562-EF3F28B7C638}"/>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070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fade">
                                      <p:cBhvr>
                                        <p:cTn id="7" dur="500"/>
                                        <p:tgtEl>
                                          <p:spTgt spid="225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4" end="4"/>
                                            </p:txEl>
                                          </p:spTgt>
                                        </p:tgtEl>
                                        <p:attrNameLst>
                                          <p:attrName>style.visibility</p:attrName>
                                        </p:attrNameLst>
                                      </p:cBhvr>
                                      <p:to>
                                        <p:strVal val="visible"/>
                                      </p:to>
                                    </p:set>
                                    <p:animEffect transition="in" filter="fade">
                                      <p:cBhvr>
                                        <p:cTn id="20" dur="500"/>
                                        <p:tgtEl>
                                          <p:spTgt spid="2253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Effect transition="in" filter="fade">
                                      <p:cBhvr>
                                        <p:cTn id="25" dur="500"/>
                                        <p:tgtEl>
                                          <p:spTgt spid="2253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6" end="6"/>
                                            </p:txEl>
                                          </p:spTgt>
                                        </p:tgtEl>
                                        <p:attrNameLst>
                                          <p:attrName>style.visibility</p:attrName>
                                        </p:attrNameLst>
                                      </p:cBhvr>
                                      <p:to>
                                        <p:strVal val="visible"/>
                                      </p:to>
                                    </p:set>
                                    <p:animEffect transition="in" filter="fade">
                                      <p:cBhvr>
                                        <p:cTn id="28" dur="500"/>
                                        <p:tgtEl>
                                          <p:spTgt spid="2253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7" end="7"/>
                                            </p:txEl>
                                          </p:spTgt>
                                        </p:tgtEl>
                                        <p:attrNameLst>
                                          <p:attrName>style.visibility</p:attrName>
                                        </p:attrNameLst>
                                      </p:cBhvr>
                                      <p:to>
                                        <p:strVal val="visible"/>
                                      </p:to>
                                    </p:set>
                                    <p:animEffect transition="in" filter="fade">
                                      <p:cBhvr>
                                        <p:cTn id="31" dur="500"/>
                                        <p:tgtEl>
                                          <p:spTgt spid="2253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30">
                                            <p:txEl>
                                              <p:pRg st="9" end="9"/>
                                            </p:txEl>
                                          </p:spTgt>
                                        </p:tgtEl>
                                        <p:attrNameLst>
                                          <p:attrName>style.visibility</p:attrName>
                                        </p:attrNameLst>
                                      </p:cBhvr>
                                      <p:to>
                                        <p:strVal val="visible"/>
                                      </p:to>
                                    </p:set>
                                    <p:animEffect transition="in" filter="fade">
                                      <p:cBhvr>
                                        <p:cTn id="36" dur="500"/>
                                        <p:tgtEl>
                                          <p:spTgt spid="2253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0" end="10"/>
                                            </p:txEl>
                                          </p:spTgt>
                                        </p:tgtEl>
                                        <p:attrNameLst>
                                          <p:attrName>style.visibility</p:attrName>
                                        </p:attrNameLst>
                                      </p:cBhvr>
                                      <p:to>
                                        <p:strVal val="visible"/>
                                      </p:to>
                                    </p:set>
                                    <p:animEffect transition="in" filter="fade">
                                      <p:cBhvr>
                                        <p:cTn id="39" dur="500"/>
                                        <p:tgtEl>
                                          <p:spTgt spid="2253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0">
                                            <p:txEl>
                                              <p:pRg st="11" end="11"/>
                                            </p:txEl>
                                          </p:spTgt>
                                        </p:tgtEl>
                                        <p:attrNameLst>
                                          <p:attrName>style.visibility</p:attrName>
                                        </p:attrNameLst>
                                      </p:cBhvr>
                                      <p:to>
                                        <p:strVal val="visible"/>
                                      </p:to>
                                    </p:set>
                                    <p:animEffect transition="in" filter="fade">
                                      <p:cBhvr>
                                        <p:cTn id="44" dur="500"/>
                                        <p:tgtEl>
                                          <p:spTgt spid="22530">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30">
                                            <p:txEl>
                                              <p:pRg st="12" end="12"/>
                                            </p:txEl>
                                          </p:spTgt>
                                        </p:tgtEl>
                                        <p:attrNameLst>
                                          <p:attrName>style.visibility</p:attrName>
                                        </p:attrNameLst>
                                      </p:cBhvr>
                                      <p:to>
                                        <p:strVal val="visible"/>
                                      </p:to>
                                    </p:set>
                                    <p:animEffect transition="in" filter="fade">
                                      <p:cBhvr>
                                        <p:cTn id="49" dur="500"/>
                                        <p:tgtEl>
                                          <p:spTgt spid="2253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012873"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Slide Number Placeholder 1">
            <a:extLst>
              <a:ext uri="{FF2B5EF4-FFF2-40B4-BE49-F238E27FC236}">
                <a16:creationId xmlns:a16="http://schemas.microsoft.com/office/drawing/2014/main" id="{B5EFF22E-940F-9543-BBD6-4C2B748490E0}"/>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5720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5957455"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solidFill>
                <a:srgbClr val="CC0000"/>
              </a:solidFill>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TextBox 1"/>
          <p:cNvSpPr txBox="1"/>
          <p:nvPr/>
        </p:nvSpPr>
        <p:spPr>
          <a:xfrm>
            <a:off x="914400" y="3762748"/>
            <a:ext cx="7217040" cy="461665"/>
          </a:xfrm>
          <a:prstGeom prst="rect">
            <a:avLst/>
          </a:prstGeom>
          <a:noFill/>
        </p:spPr>
        <p:txBody>
          <a:bodyPr wrap="none" rtlCol="0">
            <a:spAutoFit/>
          </a:bodyPr>
          <a:lstStyle/>
          <a:p>
            <a:r>
              <a:rPr lang="en-US" sz="2400" dirty="0">
                <a:solidFill>
                  <a:srgbClr val="C00000"/>
                </a:solidFill>
              </a:rPr>
              <a:t>Agent decides what action to take at each time step</a:t>
            </a:r>
          </a:p>
        </p:txBody>
      </p:sp>
      <p:sp>
        <p:nvSpPr>
          <p:cNvPr id="14" name="TextBox 13"/>
          <p:cNvSpPr txBox="1"/>
          <p:nvPr/>
        </p:nvSpPr>
        <p:spPr>
          <a:xfrm>
            <a:off x="914400" y="5006295"/>
            <a:ext cx="7164590" cy="461665"/>
          </a:xfrm>
          <a:prstGeom prst="rect">
            <a:avLst/>
          </a:prstGeom>
          <a:noFill/>
        </p:spPr>
        <p:txBody>
          <a:bodyPr wrap="none" rtlCol="0">
            <a:spAutoFit/>
          </a:bodyPr>
          <a:lstStyle/>
          <a:p>
            <a:r>
              <a:rPr lang="en-US" sz="2400" dirty="0">
                <a:solidFill>
                  <a:srgbClr val="C00000"/>
                </a:solidFill>
              </a:rPr>
              <a:t>The system (environment + agent) is changing over time</a:t>
            </a:r>
          </a:p>
        </p:txBody>
      </p:sp>
      <p:sp>
        <p:nvSpPr>
          <p:cNvPr id="3" name="Slide Number Placeholder 2">
            <a:extLst>
              <a:ext uri="{FF2B5EF4-FFF2-40B4-BE49-F238E27FC236}">
                <a16:creationId xmlns:a16="http://schemas.microsoft.com/office/drawing/2014/main" id="{A7D94DFA-F954-E140-87CA-E3E75C34A113}"/>
              </a:ext>
            </a:extLst>
          </p:cNvPr>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9736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pitchFamily="34" charset="-128"/>
              </a:rPr>
              <a:t>What is “Markovian” about MDPs?</a:t>
            </a:r>
          </a:p>
        </p:txBody>
      </p:sp>
      <p:sp>
        <p:nvSpPr>
          <p:cNvPr id="24578" name="Content Placeholder 2"/>
          <p:cNvSpPr>
            <a:spLocks noGrp="1"/>
          </p:cNvSpPr>
          <p:nvPr>
            <p:ph idx="1"/>
          </p:nvPr>
        </p:nvSpPr>
        <p:spPr>
          <a:xfrm>
            <a:off x="457200" y="1586348"/>
            <a:ext cx="8839200" cy="5044440"/>
          </a:xfrm>
        </p:spPr>
        <p:txBody>
          <a:bodyPr>
            <a:normAutofit/>
          </a:bodyPr>
          <a:lstStyle/>
          <a:p>
            <a:r>
              <a:rPr lang="en-US" altLang="ja-JP" sz="2400" dirty="0">
                <a:ea typeface="ＭＳ Ｐゴシック" pitchFamily="34" charset="-128"/>
              </a:rPr>
              <a:t>Markov property: Conditional on the present state, the </a:t>
            </a:r>
            <a:r>
              <a:rPr lang="en-US" altLang="ja-JP" sz="2400" dirty="0">
                <a:solidFill>
                  <a:schemeClr val="tx2"/>
                </a:solidFill>
                <a:ea typeface="ＭＳ Ｐゴシック" pitchFamily="34" charset="-128"/>
              </a:rPr>
              <a:t>future</a:t>
            </a:r>
            <a:r>
              <a:rPr lang="en-US" altLang="ja-JP" sz="2400" dirty="0">
                <a:ea typeface="ＭＳ Ｐゴシック" pitchFamily="34" charset="-128"/>
              </a:rPr>
              <a:t> and the </a:t>
            </a:r>
            <a:r>
              <a:rPr lang="en-US" altLang="ja-JP" sz="2400" dirty="0">
                <a:solidFill>
                  <a:schemeClr val="tx2"/>
                </a:solidFill>
                <a:ea typeface="ＭＳ Ｐゴシック" pitchFamily="34" charset="-128"/>
              </a:rPr>
              <a:t>past</a:t>
            </a:r>
            <a:r>
              <a:rPr lang="en-US" altLang="ja-JP" sz="2400" dirty="0">
                <a:ea typeface="ＭＳ Ｐゴシック" pitchFamily="34" charset="-128"/>
              </a:rPr>
              <a:t> are independent</a:t>
            </a:r>
          </a:p>
          <a:p>
            <a:endParaRPr lang="en-US" sz="1600" dirty="0">
              <a:ea typeface="ＭＳ Ｐゴシック" pitchFamily="34" charset="-128"/>
            </a:endParaRPr>
          </a:p>
          <a:p>
            <a:r>
              <a:rPr lang="en-US" sz="2400" dirty="0">
                <a:ea typeface="ＭＳ Ｐゴシック" pitchFamily="34" charset="-128"/>
              </a:rPr>
              <a:t>With respect to MDPs, it means</a:t>
            </a:r>
            <a:r>
              <a:rPr lang="en-US" altLang="ja-JP" sz="2400" dirty="0">
                <a:ea typeface="ＭＳ Ｐゴシック" pitchFamily="34" charset="-128"/>
              </a:rPr>
              <a:t> outcome of an action depend only on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a:off x="1929607" y="4512433"/>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1167607" y="3902833"/>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1167607" y="4969633"/>
            <a:ext cx="3497262" cy="304800"/>
          </a:xfrm>
          <a:prstGeom prst="rect">
            <a:avLst/>
          </a:prstGeom>
          <a:noFill/>
          <a:ln w="9525">
            <a:noFill/>
            <a:miter lim="800000"/>
            <a:headEnd/>
            <a:tailEnd/>
          </a:ln>
        </p:spPr>
      </p:pic>
      <p:sp>
        <p:nvSpPr>
          <p:cNvPr id="8" name="TextBox 7"/>
          <p:cNvSpPr txBox="1"/>
          <p:nvPr/>
        </p:nvSpPr>
        <p:spPr>
          <a:xfrm>
            <a:off x="9067800" y="4292768"/>
            <a:ext cx="2743200" cy="1015663"/>
          </a:xfrm>
          <a:prstGeom prst="rect">
            <a:avLst/>
          </a:prstGeom>
          <a:noFill/>
        </p:spPr>
        <p:txBody>
          <a:bodyPr wrap="square" rtlCol="0">
            <a:spAutoFit/>
          </a:bodyPr>
          <a:lstStyle/>
          <a:p>
            <a:pPr algn="ctr"/>
            <a:r>
              <a:rPr lang="en-US" sz="2000" dirty="0">
                <a:latin typeface="Calibri" pitchFamily="34" charset="0"/>
              </a:rPr>
              <a:t>Andrey Markov</a:t>
            </a:r>
          </a:p>
          <a:p>
            <a:pPr algn="ctr"/>
            <a:r>
              <a:rPr lang="en-US" sz="2000" dirty="0">
                <a:latin typeface="Calibri" pitchFamily="34" charset="0"/>
              </a:rPr>
              <a:t>(1856-1922)</a:t>
            </a:r>
          </a:p>
          <a:p>
            <a:pPr algn="ctr"/>
            <a:r>
              <a:rPr lang="en-US" sz="2000" dirty="0"/>
              <a:t>Russian mathematician</a:t>
            </a:r>
          </a:p>
        </p:txBody>
      </p:sp>
      <p:sp>
        <p:nvSpPr>
          <p:cNvPr id="2" name="Slide Number Placeholder 1">
            <a:extLst>
              <a:ext uri="{FF2B5EF4-FFF2-40B4-BE49-F238E27FC236}">
                <a16:creationId xmlns:a16="http://schemas.microsoft.com/office/drawing/2014/main" id="{DA940285-97CA-A34D-B8F3-51F47EBA0D61}"/>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3951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fade">
                                      <p:cBhvr>
                                        <p:cTn id="7" dur="500"/>
                                        <p:tgtEl>
                                          <p:spTgt spid="2457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fade">
                                      <p:cBhvr>
                                        <p:cTn id="10" dur="500"/>
                                        <p:tgtEl>
                                          <p:spTgt spid="24580"/>
                                        </p:tgtEl>
                                      </p:cBhvr>
                                    </p:animEffect>
                                  </p:childTnLst>
                                </p:cTn>
                              </p:par>
                              <p:par>
                                <p:cTn id="11" presetID="10" presetClass="entr" presetSubtype="0" fill="hold" nodeType="withEffect">
                                  <p:stCondLst>
                                    <p:cond delay="0"/>
                                  </p:stCondLst>
                                  <p:childTnLst>
                                    <p:set>
                                      <p:cBhvr>
                                        <p:cTn id="12" dur="1" fill="hold">
                                          <p:stCondLst>
                                            <p:cond delay="0"/>
                                          </p:stCondLst>
                                        </p:cTn>
                                        <p:tgtEl>
                                          <p:spTgt spid="24581"/>
                                        </p:tgtEl>
                                        <p:attrNameLst>
                                          <p:attrName>style.visibility</p:attrName>
                                        </p:attrNameLst>
                                      </p:cBhvr>
                                      <p:to>
                                        <p:strVal val="visible"/>
                                      </p:to>
                                    </p:set>
                                    <p:animEffect transition="in" filter="fade">
                                      <p:cBhvr>
                                        <p:cTn id="13" dur="500"/>
                                        <p:tgtEl>
                                          <p:spTgt spid="24581"/>
                                        </p:tgtEl>
                                      </p:cBhvr>
                                    </p:animEffect>
                                  </p:childTnLst>
                                </p:cTn>
                              </p:par>
                              <p:par>
                                <p:cTn id="14" presetID="10" presetClass="entr" presetSubtype="0" fill="hold" nodeType="withEffect">
                                  <p:stCondLst>
                                    <p:cond delay="0"/>
                                  </p:stCondLst>
                                  <p:childTnLst>
                                    <p:set>
                                      <p:cBhvr>
                                        <p:cTn id="15" dur="1" fill="hold">
                                          <p:stCondLst>
                                            <p:cond delay="0"/>
                                          </p:stCondLst>
                                        </p:cTn>
                                        <p:tgtEl>
                                          <p:spTgt spid="24582"/>
                                        </p:tgtEl>
                                        <p:attrNameLst>
                                          <p:attrName>style.visibility</p:attrName>
                                        </p:attrNameLst>
                                      </p:cBhvr>
                                      <p:to>
                                        <p:strVal val="visible"/>
                                      </p:to>
                                    </p:set>
                                    <p:animEffect transition="in" filter="fade">
                                      <p:cBhvr>
                                        <p:cTn id="16"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t>Policies</a:t>
            </a:r>
          </a:p>
        </p:txBody>
      </p:sp>
      <p:sp>
        <p:nvSpPr>
          <p:cNvPr id="26626" name="Rectangle 3"/>
          <p:cNvSpPr>
            <a:spLocks noGrp="1" noChangeArrowheads="1"/>
          </p:cNvSpPr>
          <p:nvPr>
            <p:ph idx="1"/>
          </p:nvPr>
        </p:nvSpPr>
        <p:spPr/>
        <p:txBody>
          <a:bodyPr/>
          <a:lstStyle/>
          <a:p>
            <a:r>
              <a:rPr lang="en-US" dirty="0"/>
              <a:t>In deterministic single-agent search problems, we wanted an optimal plan, or sequence of actions, from start to a goal</a:t>
            </a:r>
          </a:p>
          <a:p>
            <a:endParaRPr lang="en-US" dirty="0"/>
          </a:p>
          <a:p>
            <a:r>
              <a:rPr lang="en-US" dirty="0"/>
              <a:t>For MDPs, </a:t>
            </a:r>
            <a:r>
              <a:rPr lang="en-US" dirty="0">
                <a:sym typeface="Symbol" pitchFamily="18" charset="2"/>
              </a:rPr>
              <a:t>we focus on </a:t>
            </a:r>
            <a:r>
              <a:rPr lang="en-US" dirty="0">
                <a:solidFill>
                  <a:schemeClr val="tx2"/>
                </a:solidFill>
                <a:sym typeface="Symbol" pitchFamily="18" charset="2"/>
              </a:rPr>
              <a:t>policies</a:t>
            </a:r>
          </a:p>
          <a:p>
            <a:pPr lvl="1"/>
            <a:r>
              <a:rPr lang="en-US" dirty="0"/>
              <a:t>Policy = map of states to actions</a:t>
            </a:r>
          </a:p>
          <a:p>
            <a:pPr lvl="1"/>
            <a:r>
              <a:rPr lang="en-US" dirty="0">
                <a:sym typeface="Symbol" pitchFamily="18" charset="2"/>
              </a:rPr>
              <a:t>(s) gives an action for state s</a:t>
            </a:r>
          </a:p>
          <a:p>
            <a:endParaRPr lang="en-US" dirty="0"/>
          </a:p>
          <a:p>
            <a:r>
              <a:rPr lang="en-US" dirty="0"/>
              <a:t>We want an </a:t>
            </a:r>
            <a:r>
              <a:rPr lang="en-US" dirty="0">
                <a:solidFill>
                  <a:schemeClr val="tx2"/>
                </a:solidFill>
              </a:rPr>
              <a:t>optimal policy</a:t>
            </a:r>
            <a:r>
              <a:rPr lang="en-US" dirty="0"/>
              <a:t> </a:t>
            </a:r>
            <a:r>
              <a:rPr lang="en-US" dirty="0">
                <a:sym typeface="Symbol" pitchFamily="18" charset="2"/>
              </a:rPr>
              <a:t>*: S → A</a:t>
            </a:r>
          </a:p>
          <a:p>
            <a:pPr lvl="1"/>
            <a:r>
              <a:rPr lang="en-US" dirty="0">
                <a:sym typeface="Symbol" pitchFamily="18" charset="2"/>
              </a:rPr>
              <a:t>An optimal policy is one that maximizes</a:t>
            </a:r>
            <a:br>
              <a:rPr lang="en-US" dirty="0">
                <a:sym typeface="Symbol" pitchFamily="18" charset="2"/>
              </a:rPr>
            </a:br>
            <a:r>
              <a:rPr lang="en-US" dirty="0">
                <a:sym typeface="Symbol" pitchFamily="18" charset="2"/>
              </a:rPr>
              <a:t>expected utility if followed</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53200" y="1295742"/>
            <a:ext cx="5410200" cy="3162994"/>
          </a:xfrm>
          <a:prstGeom prst="rect">
            <a:avLst/>
          </a:prstGeom>
          <a:noFill/>
        </p:spPr>
      </p:pic>
      <p:sp>
        <p:nvSpPr>
          <p:cNvPr id="6" name="Slide Number Placeholder 5">
            <a:extLst>
              <a:ext uri="{FF2B5EF4-FFF2-40B4-BE49-F238E27FC236}">
                <a16:creationId xmlns:a16="http://schemas.microsoft.com/office/drawing/2014/main" id="{C01DBFF8-C60B-6C4C-8ACA-AC6158167B34}"/>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3851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animEffect transition="in" filter="fade">
                                      <p:cBhvr>
                                        <p:cTn id="7" dur="500"/>
                                        <p:tgtEl>
                                          <p:spTgt spid="2662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7" end="7"/>
                                            </p:txEl>
                                          </p:spTgt>
                                        </p:tgtEl>
                                        <p:attrNameLst>
                                          <p:attrName>style.visibility</p:attrName>
                                        </p:attrNameLst>
                                      </p:cBhvr>
                                      <p:to>
                                        <p:strVal val="visible"/>
                                      </p:to>
                                    </p:set>
                                    <p:animEffect transition="in" filter="fade">
                                      <p:cBhvr>
                                        <p:cTn id="10" dur="500"/>
                                        <p:tgtEl>
                                          <p:spTgt spid="266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Policies</a:t>
            </a:r>
            <a:endParaRPr lang="en-US" dirty="0"/>
          </a:p>
        </p:txBody>
      </p:sp>
      <p:sp>
        <p:nvSpPr>
          <p:cNvPr id="3" name="Content Placeholder 2"/>
          <p:cNvSpPr>
            <a:spLocks noGrp="1"/>
          </p:cNvSpPr>
          <p:nvPr>
            <p:ph idx="1"/>
          </p:nvPr>
        </p:nvSpPr>
        <p:spPr/>
        <p:txBody>
          <a:bodyPr/>
          <a:lstStyle/>
          <a:p>
            <a:r>
              <a:rPr lang="en-US" dirty="0"/>
              <a:t>Recall: </a:t>
            </a:r>
            <a:r>
              <a:rPr lang="en-US" dirty="0">
                <a:ea typeface="ＭＳ Ｐゴシック" pitchFamily="34" charset="-128"/>
              </a:rPr>
              <a:t>An MDP is defined </a:t>
            </a:r>
            <a:r>
              <a:rPr lang="en-US" dirty="0">
                <a:solidFill>
                  <a:srgbClr val="CC0000"/>
                </a:solidFill>
                <a:ea typeface="ＭＳ Ｐゴシック" pitchFamily="34" charset="-128"/>
              </a:rPr>
              <a:t>S,A,T,R</a:t>
            </a:r>
            <a:endParaRPr lang="en-US" dirty="0">
              <a:ea typeface="ＭＳ Ｐゴシック" pitchFamily="34" charset="-128"/>
            </a:endParaRPr>
          </a:p>
          <a:p>
            <a:endParaRPr lang="en-US" dirty="0"/>
          </a:p>
          <a:p>
            <a:r>
              <a:rPr lang="en-US" dirty="0"/>
              <a:t>Keep S,A,T fixed, optimal policy may vary given different R</a:t>
            </a:r>
          </a:p>
        </p:txBody>
      </p:sp>
      <p:pic>
        <p:nvPicPr>
          <p:cNvPr id="4" name="Picture 4"/>
          <p:cNvPicPr>
            <a:picLocks noChangeAspect="1" noChangeArrowheads="1"/>
          </p:cNvPicPr>
          <p:nvPr/>
        </p:nvPicPr>
        <p:blipFill>
          <a:blip r:embed="rId2" cstate="print"/>
          <a:srcRect/>
          <a:stretch>
            <a:fillRect/>
          </a:stretch>
        </p:blipFill>
        <p:spPr bwMode="auto">
          <a:xfrm>
            <a:off x="7254206" y="3105606"/>
            <a:ext cx="4495800" cy="3484999"/>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06606" y="3107305"/>
            <a:ext cx="4439265" cy="3197001"/>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5630555"/>
            <a:ext cx="457200" cy="244617"/>
          </a:xfrm>
          <a:prstGeom prst="rect">
            <a:avLst/>
          </a:prstGeom>
          <a:noFill/>
          <a:ln w="9525">
            <a:noFill/>
            <a:miter lim="800000"/>
            <a:headEnd/>
            <a:tailEnd/>
          </a:ln>
        </p:spPr>
      </p:pic>
      <p:pic>
        <p:nvPicPr>
          <p:cNvPr id="7"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5620206"/>
            <a:ext cx="509618" cy="218854"/>
          </a:xfrm>
          <a:prstGeom prst="rect">
            <a:avLst/>
          </a:prstGeom>
          <a:noFill/>
          <a:ln w="9525">
            <a:noFill/>
            <a:miter lim="800000"/>
            <a:headEnd/>
            <a:tailEnd/>
          </a:ln>
        </p:spPr>
      </p:pic>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940871" y="4629606"/>
            <a:ext cx="433322" cy="781050"/>
          </a:xfrm>
          <a:prstGeom prst="rect">
            <a:avLst/>
          </a:prstGeom>
          <a:noFill/>
          <a:ln w="9525">
            <a:noFill/>
            <a:miter lim="800000"/>
            <a:headEnd/>
            <a:tailEnd/>
          </a:ln>
        </p:spPr>
      </p:pic>
      <p:pic>
        <p:nvPicPr>
          <p:cNvPr id="9" name="Picture 2" descr="C:\Users\Dan\Dropbox\Office\CS 188\Ketrina Art\MDPs\AgentTopDown.png"/>
          <p:cNvPicPr>
            <a:picLocks noChangeAspect="1" noChangeArrowheads="1"/>
          </p:cNvPicPr>
          <p:nvPr/>
        </p:nvPicPr>
        <p:blipFill>
          <a:blip r:embed="rId7" cstate="print"/>
          <a:srcRect/>
          <a:stretch>
            <a:fillRect/>
          </a:stretch>
        </p:blipFill>
        <p:spPr bwMode="auto">
          <a:xfrm>
            <a:off x="9734893" y="5315406"/>
            <a:ext cx="815578" cy="762000"/>
          </a:xfrm>
          <a:prstGeom prst="rect">
            <a:avLst/>
          </a:prstGeom>
          <a:noFill/>
        </p:spPr>
      </p:pic>
      <p:sp>
        <p:nvSpPr>
          <p:cNvPr id="10" name="TextBox 9"/>
          <p:cNvSpPr txBox="1"/>
          <p:nvPr/>
        </p:nvSpPr>
        <p:spPr>
          <a:xfrm>
            <a:off x="476410" y="3270952"/>
            <a:ext cx="6531907" cy="830997"/>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’)=-1000 for all states other than pit and target?</a:t>
            </a:r>
          </a:p>
        </p:txBody>
      </p:sp>
      <p:sp>
        <p:nvSpPr>
          <p:cNvPr id="11" name="TextBox 10"/>
          <p:cNvSpPr txBox="1"/>
          <p:nvPr/>
        </p:nvSpPr>
        <p:spPr>
          <a:xfrm>
            <a:off x="476410" y="4484409"/>
            <a:ext cx="6531907" cy="1200329"/>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’)=0 for all states other than pit and target, and reward=1000 and -1000 at pit and target respectively?</a:t>
            </a:r>
          </a:p>
        </p:txBody>
      </p:sp>
      <p:sp>
        <p:nvSpPr>
          <p:cNvPr id="12" name="Slide Number Placeholder 11">
            <a:extLst>
              <a:ext uri="{FF2B5EF4-FFF2-40B4-BE49-F238E27FC236}">
                <a16:creationId xmlns:a16="http://schemas.microsoft.com/office/drawing/2014/main" id="{09E718B8-1020-BF48-9B54-0A73F91B2796}"/>
              </a:ext>
            </a:extLst>
          </p:cNvPr>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38176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338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A2AE-9BF0-674A-A222-DF1362F4DB3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609E514-7B0D-C440-A674-9BBE3312559B}"/>
              </a:ext>
            </a:extLst>
          </p:cNvPr>
          <p:cNvSpPr>
            <a:spLocks noGrp="1"/>
          </p:cNvSpPr>
          <p:nvPr>
            <p:ph idx="1"/>
          </p:nvPr>
        </p:nvSpPr>
        <p:spPr/>
        <p:txBody>
          <a:bodyPr/>
          <a:lstStyle/>
          <a:p>
            <a:r>
              <a:rPr lang="en-US" dirty="0"/>
              <a:t>Projects?</a:t>
            </a:r>
          </a:p>
          <a:p>
            <a:pPr marL="342900" indent="-342900">
              <a:buFont typeface="Arial" panose="020B0604020202020204" pitchFamily="34" charset="0"/>
              <a:buChar char="•"/>
            </a:pPr>
            <a:r>
              <a:rPr lang="en-US" b="0" dirty="0"/>
              <a:t>Slack!  DM John!  Email John!  Chat with each other!  Chat with anyone!</a:t>
            </a:r>
          </a:p>
          <a:p>
            <a:pPr marL="342900" indent="-342900">
              <a:buFont typeface="Arial" panose="020B0604020202020204" pitchFamily="34" charset="0"/>
              <a:buChar char="•"/>
            </a:pPr>
            <a:r>
              <a:rPr lang="en-US" b="0" dirty="0"/>
              <a:t>The set of papers I have on the website is very biased, please don’t overfit to that!</a:t>
            </a:r>
          </a:p>
          <a:p>
            <a:r>
              <a:rPr lang="en-US" dirty="0"/>
              <a:t>Short project summaries:</a:t>
            </a:r>
          </a:p>
          <a:p>
            <a:pPr marL="342900" indent="-342900">
              <a:buFont typeface="Arial" panose="020B0604020202020204" pitchFamily="34" charset="0"/>
              <a:buChar char="•"/>
            </a:pPr>
            <a:r>
              <a:rPr lang="en-US" b="0" dirty="0"/>
              <a:t>Due to John before Spring Break</a:t>
            </a:r>
          </a:p>
        </p:txBody>
      </p:sp>
      <p:sp>
        <p:nvSpPr>
          <p:cNvPr id="4" name="Slide Number Placeholder 3">
            <a:extLst>
              <a:ext uri="{FF2B5EF4-FFF2-40B4-BE49-F238E27FC236}">
                <a16:creationId xmlns:a16="http://schemas.microsoft.com/office/drawing/2014/main" id="{92640969-0B2F-744D-9F76-0F14D39E1480}"/>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1083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20</a:t>
            </a:fld>
            <a:endParaRPr lang="en-US"/>
          </a:p>
        </p:txBody>
      </p:sp>
      <p:sp>
        <p:nvSpPr>
          <p:cNvPr id="4" name="Rounded Rectangle 3">
            <a:extLst>
              <a:ext uri="{FF2B5EF4-FFF2-40B4-BE49-F238E27FC236}">
                <a16:creationId xmlns:a16="http://schemas.microsoft.com/office/drawing/2014/main" id="{9F4FE725-1173-4141-9154-8134D7245785}"/>
              </a:ext>
            </a:extLst>
          </p:cNvPr>
          <p:cNvSpPr/>
          <p:nvPr/>
        </p:nvSpPr>
        <p:spPr>
          <a:xfrm>
            <a:off x="531867" y="3232298"/>
            <a:ext cx="2572840" cy="616688"/>
          </a:xfrm>
          <a:prstGeom prst="roundRect">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98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599" y="152718"/>
            <a:ext cx="10426995" cy="777853"/>
          </a:xfrm>
        </p:spPr>
        <p:txBody>
          <a:bodyPr>
            <a:normAutofit/>
          </a:bodyPr>
          <a:lstStyle/>
          <a:p>
            <a:r>
              <a:rPr lang="en-US" dirty="0">
                <a:solidFill>
                  <a:srgbClr val="C00000"/>
                </a:solidFill>
                <a:ea typeface="ＭＳ Ｐゴシック" pitchFamily="34" charset="-128"/>
                <a:sym typeface="Symbol" pitchFamily="18" charset="2"/>
              </a:rPr>
              <a:t>Discussion Point!  Policies</a:t>
            </a:r>
            <a:endParaRPr lang="en-US" dirty="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7941685" y="6248400"/>
            <a:ext cx="1796089"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-2.0</a:t>
            </a:r>
          </a:p>
        </p:txBody>
      </p:sp>
      <p:sp>
        <p:nvSpPr>
          <p:cNvPr id="1723401" name="Text Box 9"/>
          <p:cNvSpPr txBox="1">
            <a:spLocks noChangeArrowheads="1"/>
          </p:cNvSpPr>
          <p:nvPr/>
        </p:nvSpPr>
        <p:spPr bwMode="auto">
          <a:xfrm>
            <a:off x="2964873" y="6234112"/>
            <a:ext cx="1868726"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-0.4</a:t>
            </a:r>
          </a:p>
        </p:txBody>
      </p:sp>
      <p:sp>
        <p:nvSpPr>
          <p:cNvPr id="1723402" name="Text Box 10"/>
          <p:cNvSpPr txBox="1">
            <a:spLocks noChangeArrowheads="1"/>
          </p:cNvSpPr>
          <p:nvPr/>
        </p:nvSpPr>
        <p:spPr bwMode="auto">
          <a:xfrm>
            <a:off x="7894060" y="3429000"/>
            <a:ext cx="2324351"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-0.03</a:t>
            </a:r>
          </a:p>
        </p:txBody>
      </p:sp>
      <p:sp>
        <p:nvSpPr>
          <p:cNvPr id="28682" name="Text Box 11"/>
          <p:cNvSpPr txBox="1">
            <a:spLocks noChangeArrowheads="1"/>
          </p:cNvSpPr>
          <p:nvPr/>
        </p:nvSpPr>
        <p:spPr bwMode="auto">
          <a:xfrm>
            <a:off x="2914867" y="3492067"/>
            <a:ext cx="2007394"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-0.01</a:t>
            </a:r>
          </a:p>
        </p:txBody>
      </p:sp>
      <p:sp>
        <p:nvSpPr>
          <p:cNvPr id="3" name="Slide Number Placeholder 2">
            <a:extLst>
              <a:ext uri="{FF2B5EF4-FFF2-40B4-BE49-F238E27FC236}">
                <a16:creationId xmlns:a16="http://schemas.microsoft.com/office/drawing/2014/main" id="{C2B32276-E506-F347-BA0C-15CCA418A53E}"/>
              </a:ext>
            </a:extLst>
          </p:cNvPr>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37915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386681" y="1395931"/>
            <a:ext cx="9418638" cy="5047399"/>
          </a:xfrm>
          <a:prstGeom prst="rect">
            <a:avLst/>
          </a:prstGeom>
          <a:noFill/>
        </p:spPr>
      </p:pic>
      <p:sp>
        <p:nvSpPr>
          <p:cNvPr id="3" name="Slide Number Placeholder 2">
            <a:extLst>
              <a:ext uri="{FF2B5EF4-FFF2-40B4-BE49-F238E27FC236}">
                <a16:creationId xmlns:a16="http://schemas.microsoft.com/office/drawing/2014/main" id="{487642FF-A3D4-3949-A0A2-ED15F942922E}"/>
              </a:ext>
            </a:extLst>
          </p:cNvPr>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63007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sp>
        <p:nvSpPr>
          <p:cNvPr id="3" name="Content Placeholder 2"/>
          <p:cNvSpPr>
            <a:spLocks noGrp="1"/>
          </p:cNvSpPr>
          <p:nvPr>
            <p:ph idx="1"/>
          </p:nvPr>
        </p:nvSpPr>
        <p:spPr>
          <a:xfrm>
            <a:off x="609600" y="1603746"/>
            <a:ext cx="10160000" cy="4373563"/>
          </a:xfrm>
        </p:spPr>
        <p:txBody>
          <a:bodyPr/>
          <a:lstStyle/>
          <a:p>
            <a:pPr>
              <a:buClrTx/>
            </a:pPr>
            <a:r>
              <a:rPr lang="en-US" dirty="0">
                <a:latin typeface="Calibri"/>
                <a:cs typeface="Calibri"/>
              </a:rPr>
              <a:t>A robot car wants to travel far, quickly</a:t>
            </a:r>
          </a:p>
          <a:p>
            <a:pPr>
              <a:buClrTx/>
            </a:pPr>
            <a:r>
              <a:rPr lang="en-US" dirty="0">
                <a:latin typeface="Calibri"/>
                <a:cs typeface="Calibri"/>
              </a:rPr>
              <a:t>Three states: </a:t>
            </a:r>
            <a:r>
              <a:rPr lang="en-US" dirty="0">
                <a:solidFill>
                  <a:srgbClr val="00B0F0"/>
                </a:solidFill>
                <a:latin typeface="Calibri"/>
                <a:cs typeface="Calibri"/>
              </a:rPr>
              <a:t>Cool</a:t>
            </a:r>
            <a:r>
              <a:rPr lang="en-US" dirty="0">
                <a:latin typeface="Calibri"/>
                <a:cs typeface="Calibri"/>
              </a:rPr>
              <a:t>, </a:t>
            </a:r>
            <a:r>
              <a:rPr lang="en-US" dirty="0">
                <a:solidFill>
                  <a:srgbClr val="7F2727"/>
                </a:solidFill>
                <a:latin typeface="Calibri"/>
                <a:cs typeface="Calibri"/>
              </a:rPr>
              <a:t>Warm</a:t>
            </a:r>
            <a:r>
              <a:rPr lang="en-US" dirty="0">
                <a:latin typeface="Calibri"/>
                <a:cs typeface="Calibri"/>
              </a:rPr>
              <a:t>, Overheated</a:t>
            </a:r>
          </a:p>
          <a:p>
            <a:pPr>
              <a:buClrTx/>
            </a:pPr>
            <a:r>
              <a:rPr lang="en-US" dirty="0">
                <a:latin typeface="Calibri"/>
                <a:cs typeface="Calibri"/>
              </a:rPr>
              <a:t>Two actions: </a:t>
            </a:r>
            <a:r>
              <a:rPr lang="en-US" i="1" dirty="0">
                <a:solidFill>
                  <a:schemeClr val="accent2"/>
                </a:solidFill>
                <a:latin typeface="Calibri"/>
                <a:cs typeface="Calibri"/>
              </a:rPr>
              <a:t>Slow</a:t>
            </a:r>
            <a:r>
              <a:rPr lang="en-US" dirty="0">
                <a:latin typeface="Calibri"/>
                <a:cs typeface="Calibri"/>
              </a:rPr>
              <a:t>, </a:t>
            </a:r>
            <a:r>
              <a:rPr lang="en-US" i="1" dirty="0">
                <a:solidFill>
                  <a:srgbClr val="C00000"/>
                </a:solidFill>
                <a:latin typeface="Calibri"/>
                <a:cs typeface="Calibri"/>
              </a:rPr>
              <a:t>Fast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
        <p:nvSpPr>
          <p:cNvPr id="12" name="Slide Number Placeholder 11">
            <a:extLst>
              <a:ext uri="{FF2B5EF4-FFF2-40B4-BE49-F238E27FC236}">
                <a16:creationId xmlns:a16="http://schemas.microsoft.com/office/drawing/2014/main" id="{695C8215-AC3D-7948-B847-EC89275AE35C}"/>
              </a:ext>
            </a:extLst>
          </p:cNvPr>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4239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C3DFF40-663A-B94C-84FB-510BA8152BDD}"/>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55410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MDP Search Trees</a:t>
            </a:r>
          </a:p>
        </p:txBody>
      </p:sp>
      <p:sp>
        <p:nvSpPr>
          <p:cNvPr id="35842" name="Rectangle 3"/>
          <p:cNvSpPr>
            <a:spLocks noGrp="1" noChangeArrowheads="1"/>
          </p:cNvSpPr>
          <p:nvPr>
            <p:ph idx="1"/>
          </p:nvPr>
        </p:nvSpPr>
        <p:spPr/>
        <p:txBody>
          <a:bodyPr/>
          <a:lstStyle/>
          <a:p>
            <a:r>
              <a:rPr lang="en-US" dirty="0"/>
              <a:t>Each MDP state projects a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Calibri"/>
                <a:cs typeface="Calibri"/>
              </a:rPr>
              <a: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called a </a:t>
            </a:r>
            <a:r>
              <a:rPr lang="en-US" altLang="ja-JP" i="1" dirty="0">
                <a:solidFill>
                  <a:srgbClr val="C00000"/>
                </a:solidFill>
                <a:latin typeface="Calibri"/>
                <a:cs typeface="Calibri"/>
              </a:rPr>
              <a:t>transition</a:t>
            </a:r>
          </a:p>
          <a:p>
            <a:pPr>
              <a:spcBef>
                <a:spcPct val="50000"/>
              </a:spcBef>
            </a:pPr>
            <a:r>
              <a:rPr lang="en-US" dirty="0">
                <a:solidFill>
                  <a:srgbClr val="C00000"/>
                </a:solidFill>
                <a:latin typeface="Calibri"/>
                <a:cs typeface="Calibri"/>
              </a:rPr>
              <a:t>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 P(s</a:t>
            </a:r>
            <a:r>
              <a:rPr lang="ja-JP" altLang="en-US" dirty="0">
                <a:solidFill>
                  <a:srgbClr val="C00000"/>
                </a:solidFill>
                <a:latin typeface="Calibri"/>
                <a:cs typeface="Calibri"/>
              </a:rPr>
              <a:t>’</a:t>
            </a:r>
            <a:r>
              <a:rPr lang="en-US" altLang="ja-JP" dirty="0">
                <a:solidFill>
                  <a:srgbClr val="C00000"/>
                </a:solidFill>
                <a:latin typeface="Calibri"/>
                <a:cs typeface="Calibri"/>
              </a:rPr>
              <a:t>|</a:t>
            </a:r>
            <a:r>
              <a:rPr lang="en-US" altLang="ja-JP" dirty="0" err="1">
                <a:solidFill>
                  <a:srgbClr val="C00000"/>
                </a:solidFill>
                <a:latin typeface="Calibri"/>
                <a:cs typeface="Calibri"/>
              </a:rPr>
              <a:t>s,a</a:t>
            </a:r>
            <a:r>
              <a:rPr lang="en-US" altLang="ja-JP" dirty="0">
                <a:solidFill>
                  <a:srgbClr val="C00000"/>
                </a:solidFill>
                <a:latin typeface="Calibri"/>
                <a:cs typeface="Calibri"/>
              </a:rPr>
              <a:t>)</a:t>
            </a:r>
          </a:p>
          <a:p>
            <a:pPr>
              <a:spcBef>
                <a:spcPct val="50000"/>
              </a:spcBef>
            </a:pPr>
            <a:r>
              <a:rPr lang="en-US" dirty="0">
                <a:solidFill>
                  <a:srgbClr val="C00000"/>
                </a:solidFill>
                <a:latin typeface="Calibri"/>
                <a:cs typeface="Calibri"/>
              </a:rPr>
              <a:t>R(</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a:t>
            </a:r>
            <a:endParaRPr lang="en-US" dirty="0">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8304071" y="3148137"/>
            <a:ext cx="1949539" cy="369332"/>
          </a:xfrm>
          <a:prstGeom prst="rect">
            <a:avLst/>
          </a:prstGeom>
          <a:noFill/>
          <a:ln w="9525">
            <a:noFill/>
            <a:miter lim="800000"/>
            <a:headEnd/>
            <a:tailEnd/>
          </a:ln>
        </p:spPr>
        <p:txBody>
          <a:bodyPr wrap="square">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9906000" y="1448716"/>
            <a:ext cx="2057400" cy="1442614"/>
          </a:xfrm>
          <a:prstGeom prst="rect">
            <a:avLst/>
          </a:prstGeom>
          <a:noFill/>
        </p:spPr>
      </p:pic>
      <p:sp>
        <p:nvSpPr>
          <p:cNvPr id="4" name="Slide Number Placeholder 3">
            <a:extLst>
              <a:ext uri="{FF2B5EF4-FFF2-40B4-BE49-F238E27FC236}">
                <a16:creationId xmlns:a16="http://schemas.microsoft.com/office/drawing/2014/main" id="{2A6A1AEA-02A0-6146-A51F-9B32064B33F3}"/>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22151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8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8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8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animBg="1"/>
      <p:bldP spid="35844" grpId="0" animBg="1"/>
      <p:bldP spid="35846" grpId="0" animBg="1"/>
      <p:bldP spid="35848" grpId="0"/>
      <p:bldP spid="35849" grpId="0"/>
      <p:bldP spid="35850" grpId="0"/>
      <p:bldP spid="35851" grpId="0"/>
      <p:bldP spid="35853" grpId="0" animBg="1"/>
      <p:bldP spid="35854" grpId="0"/>
      <p:bldP spid="35855" grpId="0"/>
      <p:bldP spid="35856" grpId="0" animBg="1"/>
      <p:bldP spid="35857" grpId="0"/>
      <p:bldP spid="35858" grpId="0" animBg="1"/>
      <p:bldP spid="358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59012" y="1588519"/>
            <a:ext cx="7875588" cy="4999617"/>
          </a:xfrm>
          <a:prstGeom prst="rect">
            <a:avLst/>
          </a:prstGeom>
          <a:noFill/>
        </p:spPr>
      </p:pic>
      <p:sp>
        <p:nvSpPr>
          <p:cNvPr id="3" name="Slide Number Placeholder 2">
            <a:extLst>
              <a:ext uri="{FF2B5EF4-FFF2-40B4-BE49-F238E27FC236}">
                <a16:creationId xmlns:a16="http://schemas.microsoft.com/office/drawing/2014/main" id="{51CF2416-AAD3-B547-88D5-53C90E2F534D}"/>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824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315200" y="3505497"/>
            <a:ext cx="4648200" cy="2950792"/>
          </a:xfrm>
          <a:prstGeom prst="rect">
            <a:avLst/>
          </a:prstGeom>
          <a:noFill/>
        </p:spPr>
      </p:pic>
      <p:sp>
        <p:nvSpPr>
          <p:cNvPr id="6" name="TextBox 5"/>
          <p:cNvSpPr txBox="1"/>
          <p:nvPr/>
        </p:nvSpPr>
        <p:spPr>
          <a:xfrm>
            <a:off x="3762150" y="3335468"/>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6216203" y="3335468"/>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5332545" y="3335468"/>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762150" y="4492413"/>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6216203" y="4492413"/>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5332545" y="4492413"/>
            <a:ext cx="580608" cy="523220"/>
          </a:xfrm>
          <a:prstGeom prst="rect">
            <a:avLst/>
          </a:prstGeom>
          <a:noFill/>
        </p:spPr>
        <p:txBody>
          <a:bodyPr wrap="none" rtlCol="0">
            <a:spAutoFit/>
          </a:bodyPr>
          <a:lstStyle/>
          <a:p>
            <a:r>
              <a:rPr lang="en-US" sz="2800" dirty="0">
                <a:latin typeface="Calibri" pitchFamily="34" charset="0"/>
              </a:rPr>
              <a:t> or</a:t>
            </a:r>
          </a:p>
        </p:txBody>
      </p:sp>
      <p:sp>
        <p:nvSpPr>
          <p:cNvPr id="4" name="Slide Number Placeholder 3">
            <a:extLst>
              <a:ext uri="{FF2B5EF4-FFF2-40B4-BE49-F238E27FC236}">
                <a16:creationId xmlns:a16="http://schemas.microsoft.com/office/drawing/2014/main" id="{C3B5F1B3-CD5E-1A47-9CF6-428EA5186413}"/>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203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p:txBody>
          <a:bodyPr/>
          <a:lstStyle/>
          <a:p>
            <a:r>
              <a:rPr lang="en-US" dirty="0"/>
              <a:t>It’s reasonable to </a:t>
            </a:r>
            <a:r>
              <a:rPr lang="en-US" dirty="0">
                <a:solidFill>
                  <a:schemeClr val="tx2"/>
                </a:solidFill>
              </a:rPr>
              <a:t>maximize</a:t>
            </a:r>
            <a:r>
              <a:rPr lang="en-US" dirty="0"/>
              <a:t> the sum of rewards</a:t>
            </a:r>
          </a:p>
          <a:p>
            <a:r>
              <a:rPr lang="en-US" dirty="0"/>
              <a:t>It’s also reasonable to prefer rewards </a:t>
            </a:r>
            <a:r>
              <a:rPr lang="en-US" dirty="0">
                <a:solidFill>
                  <a:schemeClr val="tx2"/>
                </a:solidFill>
              </a:rPr>
              <a:t>now</a:t>
            </a:r>
            <a:r>
              <a:rPr lang="en-US" dirty="0"/>
              <a:t> to rewards later</a:t>
            </a:r>
          </a:p>
          <a:p>
            <a:r>
              <a:rPr lang="en-US" dirty="0"/>
              <a:t>One solution: utility of rewards decay exponentially</a:t>
            </a:r>
          </a:p>
        </p:txBody>
      </p:sp>
      <p:sp>
        <p:nvSpPr>
          <p:cNvPr id="4" name="Slide Number Placeholder 3">
            <a:extLst>
              <a:ext uri="{FF2B5EF4-FFF2-40B4-BE49-F238E27FC236}">
                <a16:creationId xmlns:a16="http://schemas.microsoft.com/office/drawing/2014/main" id="{773B2976-E546-D745-8F9B-B2367043572A}"/>
              </a:ext>
            </a:extLst>
          </p:cNvPr>
          <p:cNvSpPr>
            <a:spLocks noGrp="1"/>
          </p:cNvSpPr>
          <p:nvPr>
            <p:ph type="sldNum" sz="quarter" idx="12"/>
          </p:nvPr>
        </p:nvSpPr>
        <p:spPr/>
        <p:txBody>
          <a:bodyPr/>
          <a:lstStyle/>
          <a:p>
            <a:fld id="{A2EF37A0-74FC-AB4F-AE4C-D9BFC6719E9F}" type="slidenum">
              <a:rPr lang="en-US" smtClean="0"/>
              <a:pPr/>
              <a:t>28</a:t>
            </a:fld>
            <a:endParaRPr lang="en-US"/>
          </a:p>
        </p:txBody>
      </p:sp>
      <p:pic>
        <p:nvPicPr>
          <p:cNvPr id="7171" name="Picture 3" descr="C:\Users\Dan\Dropbox\Office\CS 188\Ketrina Art\MDPs\Discountin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extLst>
              <a:ext uri="{28A0092B-C50C-407E-A947-70E740481C1C}">
                <a14:useLocalDpi xmlns:a14="http://schemas.microsoft.com/office/drawing/2010/main"/>
              </a:ext>
            </a:extLst>
          </a:blip>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extLst>
              <a:ext uri="{28A0092B-C50C-407E-A947-70E740481C1C}">
                <a14:useLocalDpi xmlns:a14="http://schemas.microsoft.com/office/drawing/2010/main"/>
              </a:ext>
            </a:extLst>
          </a:blip>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448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t>Discounting</a:t>
            </a:r>
          </a:p>
        </p:txBody>
      </p:sp>
      <p:sp>
        <p:nvSpPr>
          <p:cNvPr id="17411" name="Rectangle 3"/>
          <p:cNvSpPr>
            <a:spLocks noGrp="1" noChangeArrowheads="1"/>
          </p:cNvSpPr>
          <p:nvPr>
            <p:ph idx="1"/>
          </p:nvPr>
        </p:nvSpPr>
        <p:spPr>
          <a:xfrm>
            <a:off x="609600" y="1752601"/>
            <a:ext cx="4751623" cy="4373563"/>
          </a:xfrm>
        </p:spPr>
        <p:txBody>
          <a:bodyPr/>
          <a:lstStyle/>
          <a:p>
            <a:r>
              <a:rPr lang="en-US" dirty="0"/>
              <a:t>How to discount?</a:t>
            </a:r>
          </a:p>
          <a:p>
            <a:pPr lvl="1"/>
            <a:r>
              <a:rPr lang="en-US" dirty="0"/>
              <a:t>Each time we descend a level, we multiply in the discount once</a:t>
            </a:r>
          </a:p>
          <a:p>
            <a:pPr lvl="1"/>
            <a:endParaRPr lang="en-US" dirty="0"/>
          </a:p>
          <a:p>
            <a:r>
              <a:rPr lang="en-US" dirty="0"/>
              <a:t>Why discount?</a:t>
            </a:r>
            <a:endParaRPr lang="en-US" dirty="0">
              <a:sym typeface="Symbol" pitchFamily="18" charset="2"/>
            </a:endParaRPr>
          </a:p>
          <a:p>
            <a:pPr lvl="1"/>
            <a:r>
              <a:rPr lang="en-US" dirty="0">
                <a:sym typeface="Symbol" pitchFamily="18" charset="2"/>
              </a:rPr>
              <a:t>Sooner rewards probably do have higher utility than later rewards</a:t>
            </a:r>
          </a:p>
          <a:p>
            <a:pPr lvl="1"/>
            <a:r>
              <a:rPr lang="en-US" dirty="0">
                <a:sym typeface="Symbol" pitchFamily="18" charset="2"/>
              </a:rPr>
              <a:t>Also helps our algorithms converge</a:t>
            </a:r>
          </a:p>
          <a:p>
            <a:pPr lvl="1"/>
            <a:endParaRPr lang="en-US" dirty="0">
              <a:sym typeface="Symbol" pitchFamily="18" charset="2"/>
            </a:endParaRPr>
          </a:p>
        </p:txBody>
      </p:sp>
      <p:sp>
        <p:nvSpPr>
          <p:cNvPr id="2" name="Slide Number Placeholder 1">
            <a:extLst>
              <a:ext uri="{FF2B5EF4-FFF2-40B4-BE49-F238E27FC236}">
                <a16:creationId xmlns:a16="http://schemas.microsoft.com/office/drawing/2014/main" id="{0AD166DE-10B8-EB48-8C2C-E3ECB423AA14}"/>
              </a:ext>
            </a:extLst>
          </p:cNvPr>
          <p:cNvSpPr>
            <a:spLocks noGrp="1"/>
          </p:cNvSpPr>
          <p:nvPr>
            <p:ph type="sldNum" sz="quarter" idx="12"/>
          </p:nvPr>
        </p:nvSpPr>
        <p:spPr/>
        <p:txBody>
          <a:bodyPr/>
          <a:lstStyle/>
          <a:p>
            <a:fld id="{A2EF37A0-74FC-AB4F-AE4C-D9BFC6719E9F}" type="slidenum">
              <a:rPr lang="en-US" smtClean="0"/>
              <a:pPr/>
              <a:t>29</a:t>
            </a:fld>
            <a:endParaRPr lang="en-US"/>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extLst>
              <a:ext uri="{28A0092B-C50C-407E-A947-70E740481C1C}">
                <a14:useLocalDpi xmlns:a14="http://schemas.microsoft.com/office/drawing/2010/main"/>
              </a:ext>
            </a:extLst>
          </a:blip>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220847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31200" y="2739652"/>
            <a:ext cx="2713245" cy="2763651"/>
            <a:chOff x="562428" y="3652861"/>
            <a:chExt cx="2990850" cy="3046413"/>
          </a:xfrm>
        </p:grpSpPr>
        <p:grpSp>
          <p:nvGrpSpPr>
            <p:cNvPr id="7" name="Group 6"/>
            <p:cNvGrpSpPr/>
            <p:nvPr/>
          </p:nvGrpSpPr>
          <p:grpSpPr>
            <a:xfrm>
              <a:off x="562428" y="3652861"/>
              <a:ext cx="2990850" cy="3046413"/>
              <a:chOff x="584200" y="2076450"/>
              <a:chExt cx="2990850" cy="3046413"/>
            </a:xfrm>
          </p:grpSpPr>
          <p:sp>
            <p:nvSpPr>
              <p:cNvPr id="256004" name="Oval 4"/>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6" name="Oval 6"/>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07" name="Oval 7"/>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256008" name="Oval 8"/>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9" name="Oval 9"/>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0" name="Oval 10"/>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1" name="Oval 11"/>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2" name="Oval 12"/>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3" name="Oval 13"/>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4" name="Rectangle 14"/>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15" name="AutoShape 15"/>
              <p:cNvCxnSpPr>
                <a:cxnSpLocks noChangeAspect="1" noChangeShapeType="1"/>
                <a:stCxn id="256006" idx="3"/>
                <a:endCxn id="256014"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256016" name="AutoShape 16"/>
              <p:cNvCxnSpPr>
                <a:cxnSpLocks noChangeAspect="1" noChangeShapeType="1"/>
                <a:stCxn id="256014" idx="1"/>
                <a:endCxn id="256010"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256017" name="AutoShape 17"/>
              <p:cNvCxnSpPr>
                <a:cxnSpLocks noChangeAspect="1" noChangeShapeType="1"/>
                <a:stCxn id="256014" idx="1"/>
                <a:endCxn id="256004"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256018" name="AutoShape 18"/>
              <p:cNvCxnSpPr>
                <a:cxnSpLocks noChangeAspect="1" noChangeShapeType="1"/>
                <a:stCxn id="256014" idx="1"/>
                <a:endCxn id="256011"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256019" name="Rectangle 19"/>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20" name="AutoShape 20"/>
              <p:cNvCxnSpPr>
                <a:cxnSpLocks noChangeAspect="1" noChangeShapeType="1"/>
                <a:stCxn id="256006" idx="4"/>
                <a:endCxn id="256019"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256021" name="AutoShape 21"/>
              <p:cNvCxnSpPr>
                <a:cxnSpLocks noChangeAspect="1" noChangeShapeType="1"/>
                <a:stCxn id="256019" idx="2"/>
                <a:endCxn id="256013"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256022" name="AutoShape 22"/>
              <p:cNvCxnSpPr>
                <a:cxnSpLocks noChangeAspect="1" noChangeShapeType="1"/>
                <a:stCxn id="256019" idx="2"/>
                <a:endCxn id="35"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256023" name="Picture 23" descr="TP_tmp"/>
              <p:cNvPicPr>
                <a:picLocks noChangeAspect="1" noChangeArrowheads="1"/>
              </p:cNvPicPr>
              <p:nvPr>
                <p:custDataLst>
                  <p:tags r:id="rId1"/>
                </p:custDataLst>
              </p:nvPr>
            </p:nvPicPr>
            <p:blipFill>
              <a:blip r:embed="rId9"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256024" name="Picture 24" descr="TP_tmp"/>
              <p:cNvPicPr>
                <a:picLocks noChangeAspect="1" noChangeArrowheads="1"/>
              </p:cNvPicPr>
              <p:nvPr>
                <p:custDataLst>
                  <p:tags r:id="rId2"/>
                </p:custDataLst>
              </p:nvPr>
            </p:nvPicPr>
            <p:blipFill>
              <a:blip r:embed="rId9"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256025" name="Picture 25" descr="TP_tmp"/>
              <p:cNvPicPr>
                <a:picLocks noChangeAspect="1" noChangeArrowheads="1"/>
              </p:cNvPicPr>
              <p:nvPr>
                <p:custDataLst>
                  <p:tags r:id="rId3"/>
                </p:custDataLst>
              </p:nvPr>
            </p:nvPicPr>
            <p:blipFill>
              <a:blip r:embed="rId10"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256026" name="Picture 26" descr="TP_tmp"/>
              <p:cNvPicPr>
                <a:picLocks noChangeAspect="1" noChangeArrowheads="1"/>
              </p:cNvPicPr>
              <p:nvPr>
                <p:custDataLst>
                  <p:tags r:id="rId4"/>
                </p:custDataLst>
              </p:nvPr>
            </p:nvPicPr>
            <p:blipFill>
              <a:blip r:embed="rId11"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256027" name="Picture 27" descr="TP_tmp"/>
              <p:cNvPicPr>
                <a:picLocks noChangeAspect="1" noChangeArrowheads="1"/>
              </p:cNvPicPr>
              <p:nvPr>
                <p:custDataLst>
                  <p:tags r:id="rId5"/>
                </p:custDataLst>
              </p:nvPr>
            </p:nvPicPr>
            <p:blipFill>
              <a:blip r:embed="rId12"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35" name="Oval 8"/>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8" name="Curved Connector 7"/>
              <p:cNvCxnSpPr>
                <a:stCxn id="35" idx="4"/>
                <a:endCxn id="35"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9" name="Picture 8" descr="TP_tmp"/>
              <p:cNvPicPr>
                <a:picLocks noChangeAspect="1"/>
              </p:cNvPicPr>
              <p:nvPr>
                <p:custDataLst>
                  <p:tags r:id="rId6"/>
                </p:custDataLst>
              </p:nvPr>
            </p:nvPicPr>
            <p:blipFill>
              <a:blip r:embed="rId13"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39" name="TextBox 38"/>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4"/>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5"/>
                  <a:stretch>
                    <a:fillRect l="-15385" t="-3571" r="-30769" b="-21429"/>
                  </a:stretch>
                </a:blipFill>
              </p:spPr>
              <p:txBody>
                <a:bodyPr/>
                <a:lstStyle/>
                <a:p>
                  <a:r>
                    <a:rPr lang="en-US">
                      <a:noFill/>
                    </a:rPr>
                    <a:t> </a:t>
                  </a:r>
                </a:p>
              </p:txBody>
            </p:sp>
          </mc:Fallback>
        </mc:AlternateContent>
      </p:grpSp>
      <p:sp>
        <p:nvSpPr>
          <p:cNvPr id="4" name="Content Placeholder 3">
            <a:extLst>
              <a:ext uri="{FF2B5EF4-FFF2-40B4-BE49-F238E27FC236}">
                <a16:creationId xmlns:a16="http://schemas.microsoft.com/office/drawing/2014/main" id="{C86ABB58-51E1-BC4C-9B1E-10CD004A5E68}"/>
              </a:ext>
            </a:extLst>
          </p:cNvPr>
          <p:cNvSpPr>
            <a:spLocks noGrp="1"/>
          </p:cNvSpPr>
          <p:nvPr>
            <p:ph idx="1"/>
          </p:nvPr>
        </p:nvSpPr>
        <p:spPr>
          <a:xfrm>
            <a:off x="609600" y="1826349"/>
            <a:ext cx="6276497" cy="4373563"/>
          </a:xfrm>
        </p:spPr>
        <p:txBody>
          <a:bodyPr/>
          <a:lstStyle/>
          <a:p>
            <a:r>
              <a:rPr lang="en-US" dirty="0">
                <a:cs typeface="Times New Roman" panose="02020603050405020304" pitchFamily="18" charset="0"/>
              </a:rPr>
              <a:t>(Possibly) Infinite duration games played by </a:t>
            </a:r>
            <a:r>
              <a:rPr lang="en-US" i="1" dirty="0">
                <a:cs typeface="Times New Roman" panose="02020603050405020304" pitchFamily="18" charset="0"/>
              </a:rPr>
              <a:t>two</a:t>
            </a:r>
            <a:r>
              <a:rPr lang="en-US" dirty="0">
                <a:cs typeface="Times New Roman" panose="02020603050405020304" pitchFamily="18" charset="0"/>
              </a:rPr>
              <a:t> players,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on a </a:t>
            </a:r>
            <a:r>
              <a:rPr lang="en-US" i="1" dirty="0">
                <a:cs typeface="Times New Roman" panose="02020603050405020304" pitchFamily="18" charset="0"/>
              </a:rPr>
              <a:t>finite</a:t>
            </a:r>
            <a:r>
              <a:rPr lang="en-US" dirty="0">
                <a:cs typeface="Times New Roman" panose="02020603050405020304" pitchFamily="18" charset="0"/>
              </a:rPr>
              <a:t> weighted directed graph.</a:t>
            </a:r>
          </a:p>
          <a:p>
            <a:r>
              <a:rPr lang="en-US" dirty="0">
                <a:cs typeface="Times New Roman" panose="02020603050405020304" pitchFamily="18" charset="0"/>
              </a:rPr>
              <a:t>Vertices of the graph divided among </a:t>
            </a:r>
            <a:r>
              <a:rPr lang="en-US" dirty="0">
                <a:solidFill>
                  <a:srgbClr val="00B050"/>
                </a:solidFill>
                <a:cs typeface="Times New Roman" panose="02020603050405020304" pitchFamily="18" charset="0"/>
              </a:rPr>
              <a:t>min</a:t>
            </a:r>
            <a:r>
              <a:rPr lang="en-US" dirty="0">
                <a:cs typeface="Times New Roman" panose="02020603050405020304" pitchFamily="18" charset="0"/>
              </a:rPr>
              <a:t>, </a:t>
            </a:r>
            <a:r>
              <a:rPr lang="en-US" dirty="0">
                <a:solidFill>
                  <a:srgbClr val="FF0000"/>
                </a:solidFill>
                <a:cs typeface="Times New Roman" panose="02020603050405020304" pitchFamily="18" charset="0"/>
              </a:rPr>
              <a:t>max</a:t>
            </a:r>
            <a:r>
              <a:rPr lang="en-US" dirty="0">
                <a:cs typeface="Times New Roman" panose="02020603050405020304" pitchFamily="18" charset="0"/>
              </a:rPr>
              <a:t> and </a:t>
            </a:r>
            <a:r>
              <a:rPr lang="en-US" dirty="0">
                <a:solidFill>
                  <a:srgbClr val="0066FF"/>
                </a:solidFill>
                <a:cs typeface="Times New Roman" panose="02020603050405020304" pitchFamily="18" charset="0"/>
              </a:rPr>
              <a:t>rand</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vertices, also called </a:t>
            </a:r>
            <a:r>
              <a:rPr lang="en-US" i="1" dirty="0">
                <a:cs typeface="Times New Roman" panose="02020603050405020304" pitchFamily="18" charset="0"/>
              </a:rPr>
              <a:t>actions</a:t>
            </a:r>
            <a:r>
              <a:rPr lang="en-US" dirty="0">
                <a:cs typeface="Times New Roman" panose="02020603050405020304" pitchFamily="18" charset="0"/>
              </a:rPr>
              <a:t>, have </a:t>
            </a:r>
            <a:r>
              <a:rPr lang="en-US" i="1" dirty="0">
                <a:solidFill>
                  <a:srgbClr val="00B050"/>
                </a:solidFill>
                <a:cs typeface="Times New Roman" panose="02020603050405020304" pitchFamily="18" charset="0"/>
              </a:rPr>
              <a:t>costs</a:t>
            </a:r>
            <a:r>
              <a:rPr lang="en-US" dirty="0">
                <a:cs typeface="Times New Roman" panose="02020603050405020304" pitchFamily="18" charset="0"/>
              </a:rPr>
              <a:t> (or </a:t>
            </a:r>
            <a:r>
              <a:rPr lang="en-US" i="1" dirty="0">
                <a:solidFill>
                  <a:srgbClr val="FF0000"/>
                </a:solidFill>
                <a:cs typeface="Times New Roman" panose="02020603050405020304" pitchFamily="18" charset="0"/>
              </a:rPr>
              <a:t>payoff</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66FF"/>
                </a:solidFill>
                <a:cs typeface="Times New Roman" panose="02020603050405020304" pitchFamily="18" charset="0"/>
              </a:rPr>
              <a:t>rand </a:t>
            </a:r>
            <a:r>
              <a:rPr lang="en-US" dirty="0">
                <a:cs typeface="Times New Roman" panose="02020603050405020304" pitchFamily="18" charset="0"/>
              </a:rPr>
              <a:t>vertices have </a:t>
            </a:r>
            <a:r>
              <a:rPr lang="en-US" i="1" dirty="0">
                <a:solidFill>
                  <a:srgbClr val="0066FF"/>
                </a:solidFill>
                <a:cs typeface="Times New Roman" panose="02020603050405020304" pitchFamily="18" charset="0"/>
              </a:rPr>
              <a:t>probabilities</a:t>
            </a:r>
            <a:r>
              <a:rPr lang="en-US" dirty="0">
                <a:cs typeface="Times New Roman" panose="02020603050405020304" pitchFamily="18" charset="0"/>
              </a:rPr>
              <a:t> that sum up to 1.</a:t>
            </a:r>
          </a:p>
          <a:p>
            <a:r>
              <a:rPr lang="en-US" altLang="zh-CN" dirty="0">
                <a:cs typeface="Times New Roman" panose="02020603050405020304" pitchFamily="18" charset="0"/>
              </a:rPr>
              <a:t>There might be a </a:t>
            </a:r>
            <a:r>
              <a:rPr lang="en-US" altLang="zh-CN" i="1" dirty="0">
                <a:cs typeface="Times New Roman" panose="02020603050405020304" pitchFamily="18" charset="0"/>
              </a:rPr>
              <a:t>sink</a:t>
            </a:r>
            <a:r>
              <a:rPr lang="en-US" altLang="zh-CN" dirty="0">
                <a:cs typeface="Times New Roman" panose="02020603050405020304" pitchFamily="18" charset="0"/>
              </a:rPr>
              <a:t>, aka, a state with actions that lead only back to itself</a:t>
            </a:r>
            <a:endParaRPr lang="en-US" dirty="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304E6C-6007-B040-A16A-8B40EA891686}"/>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5" name="Title 1">
            <a:extLst>
              <a:ext uri="{FF2B5EF4-FFF2-40B4-BE49-F238E27FC236}">
                <a16:creationId xmlns:a16="http://schemas.microsoft.com/office/drawing/2014/main" id="{446E6185-B55C-DA4B-905E-D5082EAA74E0}"/>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p:sp>
        <p:nvSpPr>
          <p:cNvPr id="11" name="Slide Number Placeholder 10">
            <a:extLst>
              <a:ext uri="{FF2B5EF4-FFF2-40B4-BE49-F238E27FC236}">
                <a16:creationId xmlns:a16="http://schemas.microsoft.com/office/drawing/2014/main" id="{EB6A509D-C350-214C-9463-AFE20F750D99}"/>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99191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30</a:t>
            </a:fld>
            <a:endParaRPr lang="en-US"/>
          </a:p>
        </p:txBody>
      </p:sp>
    </p:spTree>
    <p:extLst>
      <p:ext uri="{BB962C8B-B14F-4D97-AF65-F5344CB8AC3E}">
        <p14:creationId xmlns:p14="http://schemas.microsoft.com/office/powerpoint/2010/main" val="6257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D105E3-66A1-0644-ABAF-C1ADE28587DD}"/>
                  </a:ext>
                </a:extLst>
              </p:cNvPr>
              <p:cNvSpPr txBox="1"/>
              <p:nvPr/>
            </p:nvSpPr>
            <p:spPr>
              <a:xfrm>
                <a:off x="402001" y="4637021"/>
                <a:ext cx="96563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×2+</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8=2+0.5×4+0.5×0.5×8=2+2+2=6</m:t>
                      </m:r>
                    </m:oMath>
                  </m:oMathPara>
                </a14:m>
                <a:endParaRPr lang="en-US" sz="2400" dirty="0">
                  <a:solidFill>
                    <a:srgbClr val="C00000"/>
                  </a:solidFill>
                </a:endParaRPr>
              </a:p>
            </p:txBody>
          </p:sp>
        </mc:Choice>
        <mc:Fallback xmlns="">
          <p:sp>
            <p:nvSpPr>
              <p:cNvPr id="5" name="TextBox 4">
                <a:extLst>
                  <a:ext uri="{FF2B5EF4-FFF2-40B4-BE49-F238E27FC236}">
                    <a16:creationId xmlns:a16="http://schemas.microsoft.com/office/drawing/2014/main" id="{A9D105E3-66A1-0644-ABAF-C1ADE28587DD}"/>
                  </a:ext>
                </a:extLst>
              </p:cNvPr>
              <p:cNvSpPr txBox="1">
                <a:spLocks noRot="1" noChangeAspect="1" noMove="1" noResize="1" noEditPoints="1" noAdjustHandles="1" noChangeArrowheads="1" noChangeShapeType="1" noTextEdit="1"/>
              </p:cNvSpPr>
              <p:nvPr/>
            </p:nvSpPr>
            <p:spPr>
              <a:xfrm>
                <a:off x="402001" y="4637021"/>
                <a:ext cx="9656361"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8499E2-7B80-3D4B-8945-C4B9F1BDA9B0}"/>
                  </a:ext>
                </a:extLst>
              </p:cNvPr>
              <p:cNvSpPr txBox="1"/>
              <p:nvPr/>
            </p:nvSpPr>
            <p:spPr>
              <a:xfrm>
                <a:off x="402001" y="5837227"/>
                <a:ext cx="102911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×8+</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2=8+0.5×4+0.5×0.5×2=8+2+0.5=10.5</m:t>
                      </m:r>
                    </m:oMath>
                  </m:oMathPara>
                </a14:m>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7E8499E2-7B80-3D4B-8945-C4B9F1BDA9B0}"/>
                  </a:ext>
                </a:extLst>
              </p:cNvPr>
              <p:cNvSpPr txBox="1">
                <a:spLocks noRot="1" noChangeAspect="1" noMove="1" noResize="1" noEditPoints="1" noAdjustHandles="1" noChangeArrowheads="1" noChangeShapeType="1" noTextEdit="1"/>
              </p:cNvSpPr>
              <p:nvPr/>
            </p:nvSpPr>
            <p:spPr>
              <a:xfrm>
                <a:off x="402001" y="5837227"/>
                <a:ext cx="10291151"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9986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Stationary Preferences</a:t>
            </a:r>
          </a:p>
        </p:txBody>
      </p:sp>
      <p:sp>
        <p:nvSpPr>
          <p:cNvPr id="1724419" name="Rectangle 3"/>
          <p:cNvSpPr>
            <a:spLocks noGrp="1" noChangeArrowheads="1"/>
          </p:cNvSpPr>
          <p:nvPr>
            <p:ph idx="1"/>
          </p:nvPr>
        </p:nvSpPr>
        <p:spPr/>
        <p:txBody>
          <a:bodyPr>
            <a:normAutofit fontScale="92500" lnSpcReduction="20000"/>
          </a:bodyPr>
          <a:lstStyle/>
          <a:p>
            <a:r>
              <a:rPr lang="en-US" dirty="0"/>
              <a:t>Theorem: if we assume stationary preferences:</a:t>
            </a:r>
          </a:p>
          <a:p>
            <a:endParaRPr lang="en-US" dirty="0"/>
          </a:p>
          <a:p>
            <a:endParaRPr lang="en-US" dirty="0"/>
          </a:p>
          <a:p>
            <a:endParaRPr lang="en-US" dirty="0"/>
          </a:p>
          <a:p>
            <a:endParaRPr lang="en-US" dirty="0"/>
          </a:p>
          <a:p>
            <a:endParaRPr lang="en-US" dirty="0"/>
          </a:p>
          <a:p>
            <a:endParaRPr lang="en-US" dirty="0"/>
          </a:p>
          <a:p>
            <a:r>
              <a:rPr lang="en-US" dirty="0"/>
              <a:t>Then: there are only two ways to define utilities</a:t>
            </a:r>
          </a:p>
          <a:p>
            <a:pPr lvl="1"/>
            <a:endParaRPr lang="en-US" dirty="0"/>
          </a:p>
          <a:p>
            <a:pPr lvl="1"/>
            <a:r>
              <a:rPr lang="en-US" dirty="0"/>
              <a:t>Additive utility:</a:t>
            </a:r>
          </a:p>
          <a:p>
            <a:pPr lvl="1"/>
            <a:endParaRPr lang="en-US" dirty="0"/>
          </a:p>
          <a:p>
            <a:pPr lvl="1"/>
            <a:r>
              <a:rPr lang="en-US" dirty="0"/>
              <a:t>Discounted utility:</a:t>
            </a:r>
          </a:p>
        </p:txBody>
      </p:sp>
      <p:sp>
        <p:nvSpPr>
          <p:cNvPr id="2" name="Slide Number Placeholder 1">
            <a:extLst>
              <a:ext uri="{FF2B5EF4-FFF2-40B4-BE49-F238E27FC236}">
                <a16:creationId xmlns:a16="http://schemas.microsoft.com/office/drawing/2014/main" id="{961DAD80-F42E-CD46-80B7-8EAC6993D012}"/>
              </a:ext>
            </a:extLst>
          </p:cNvPr>
          <p:cNvSpPr>
            <a:spLocks noGrp="1"/>
          </p:cNvSpPr>
          <p:nvPr>
            <p:ph type="sldNum" sz="quarter" idx="12"/>
          </p:nvPr>
        </p:nvSpPr>
        <p:spPr/>
        <p:txBody>
          <a:bodyPr/>
          <a:lstStyle/>
          <a:p>
            <a:fld id="{A2EF37A0-74FC-AB4F-AE4C-D9BFC6719E9F}" type="slidenum">
              <a:rPr lang="en-US" smtClean="0"/>
              <a:pPr/>
              <a:t>32</a:t>
            </a:fld>
            <a:endParaRPr lang="en-US"/>
          </a:p>
        </p:txBody>
      </p:sp>
      <p:pic>
        <p:nvPicPr>
          <p:cNvPr id="1724420"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25985" y="4970183"/>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30537" y="5518007"/>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a:ext>
            </a:extLst>
          </a:blip>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29180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t>Infinite Utilities?!</a:t>
            </a:r>
          </a:p>
        </p:txBody>
      </p:sp>
      <p:sp>
        <p:nvSpPr>
          <p:cNvPr id="1725443" name="Rectangle 3"/>
          <p:cNvSpPr>
            <a:spLocks noGrp="1" noChangeArrowheads="1"/>
          </p:cNvSpPr>
          <p:nvPr>
            <p:ph idx="1"/>
          </p:nvPr>
        </p:nvSpPr>
        <p:spPr/>
        <p:txBody>
          <a:bodyPr>
            <a:normAutofit fontScale="92500" lnSpcReduction="10000"/>
          </a:bodyPr>
          <a:lstStyle/>
          <a:p>
            <a:r>
              <a:rPr lang="en-US" dirty="0"/>
              <a:t>Problem: What if the game lasts forever?  Do we get infinite rewards?</a:t>
            </a:r>
          </a:p>
          <a:p>
            <a:pPr lvl="3"/>
            <a:endParaRPr lang="en-US" dirty="0"/>
          </a:p>
          <a:p>
            <a:r>
              <a:rPr lang="en-US" dirty="0"/>
              <a:t>Solutions:</a:t>
            </a:r>
          </a:p>
          <a:p>
            <a:pPr lvl="1"/>
            <a:r>
              <a:rPr lang="en-US" dirty="0"/>
              <a:t>Finite horizon: (similar to depth-limited search)</a:t>
            </a:r>
          </a:p>
          <a:p>
            <a:pPr lvl="2"/>
            <a:r>
              <a:rPr lang="en-US" dirty="0"/>
              <a:t>Terminate episodes after a fixed T steps (e.g. life)</a:t>
            </a:r>
          </a:p>
          <a:p>
            <a:pPr lvl="2"/>
            <a:r>
              <a:rPr lang="en-US" dirty="0"/>
              <a:t>Gives </a:t>
            </a:r>
            <a:r>
              <a:rPr lang="en-US" dirty="0" err="1"/>
              <a:t>nonstationary</a:t>
            </a:r>
            <a:r>
              <a:rPr lang="en-US" dirty="0"/>
              <a:t> policies (</a:t>
            </a:r>
            <a:r>
              <a:rPr lang="en-US" dirty="0">
                <a:sym typeface="Symbol" charset="0"/>
              </a:rPr>
              <a:t> depends on time left)</a:t>
            </a:r>
          </a:p>
          <a:p>
            <a:pPr lvl="7"/>
            <a:endParaRPr lang="en-US" dirty="0">
              <a:sym typeface="Symbol" charset="0"/>
            </a:endParaRPr>
          </a:p>
          <a:p>
            <a:pPr lvl="1"/>
            <a:r>
              <a:rPr lang="en-US" dirty="0">
                <a:sym typeface="Symbol" charset="0"/>
              </a:rPr>
              <a:t>Discounting: use 0 &lt;  &lt; 1</a:t>
            </a:r>
          </a:p>
          <a:p>
            <a:pPr lvl="1"/>
            <a:endParaRPr lang="en-US" dirty="0">
              <a:sym typeface="Symbol" charset="0"/>
            </a:endParaRPr>
          </a:p>
          <a:p>
            <a:pPr lvl="1"/>
            <a:endParaRPr lang="en-US" dirty="0">
              <a:sym typeface="Symbol" charset="0"/>
            </a:endParaRPr>
          </a:p>
          <a:p>
            <a:pPr lvl="2"/>
            <a:r>
              <a:rPr lang="en-US" dirty="0">
                <a:sym typeface="Symbol" charset="0"/>
              </a:rPr>
              <a:t>Smaller  means smaller </a:t>
            </a:r>
            <a:r>
              <a:rPr lang="ja-JP" altLang="en-US" dirty="0">
                <a:sym typeface="Symbol" charset="0"/>
              </a:rPr>
              <a:t>“</a:t>
            </a:r>
            <a:r>
              <a:rPr lang="en-US" altLang="ja-JP" dirty="0">
                <a:sym typeface="Symbol" charset="0"/>
              </a:rPr>
              <a:t>horizon</a:t>
            </a:r>
            <a:r>
              <a:rPr lang="ja-JP" altLang="en-US" dirty="0">
                <a:sym typeface="Symbol" charset="0"/>
              </a:rPr>
              <a:t>”</a:t>
            </a:r>
            <a:r>
              <a:rPr lang="en-US" altLang="ja-JP" dirty="0">
                <a:sym typeface="Symbol" charset="0"/>
              </a:rPr>
              <a:t> – shorter term focus</a:t>
            </a:r>
          </a:p>
          <a:p>
            <a:pPr lvl="8"/>
            <a:endParaRPr lang="en-US" dirty="0">
              <a:sym typeface="Symbol" charset="0"/>
            </a:endParaRPr>
          </a:p>
          <a:p>
            <a:pPr lvl="1"/>
            <a:r>
              <a:rPr lang="en-US" dirty="0">
                <a:sym typeface="Symbol" charset="0"/>
              </a:rPr>
              <a:t>Absorbing state: guarantee that for every policy, a terminal state will eventually be reached (like </a:t>
            </a:r>
            <a:r>
              <a:rPr lang="ja-JP" altLang="en-US" dirty="0">
                <a:sym typeface="Symbol" charset="0"/>
              </a:rPr>
              <a:t>“</a:t>
            </a:r>
            <a:r>
              <a:rPr lang="en-US" altLang="ja-JP" dirty="0">
                <a:sym typeface="Symbol" charset="0"/>
              </a:rPr>
              <a:t>overheated</a:t>
            </a:r>
            <a:r>
              <a:rPr lang="ja-JP" altLang="en-US" dirty="0">
                <a:sym typeface="Symbol" charset="0"/>
              </a:rPr>
              <a:t>”</a:t>
            </a:r>
            <a:r>
              <a:rPr lang="en-US" altLang="ja-JP" dirty="0">
                <a:sym typeface="Symbol" charset="0"/>
              </a:rPr>
              <a:t> for racing)</a:t>
            </a:r>
          </a:p>
          <a:p>
            <a:pPr lvl="1"/>
            <a:endParaRPr lang="en-US"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24564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670415" y="2362387"/>
            <a:ext cx="3759585" cy="1752226"/>
          </a:xfrm>
          <a:prstGeom prst="rect">
            <a:avLst/>
          </a:prstGeom>
          <a:noFill/>
        </p:spPr>
      </p:pic>
      <p:sp>
        <p:nvSpPr>
          <p:cNvPr id="4" name="Slide Number Placeholder 3">
            <a:extLst>
              <a:ext uri="{FF2B5EF4-FFF2-40B4-BE49-F238E27FC236}">
                <a16:creationId xmlns:a16="http://schemas.microsoft.com/office/drawing/2014/main" id="{2B58DA84-1C50-204D-8631-9A825392826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873317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34</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8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35</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8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36</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5946A42C-9081-7742-B95E-4BF2499A39D4}"/>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D6DF8C-E2A3-3840-9005-517C7C00FC61}"/>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113019-73AB-8241-ACDE-1E68480167A9}"/>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8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37</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38</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2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39</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C7E88A-9D94-E346-AF72-D1602CC325A4}"/>
                  </a:ext>
                </a:extLst>
              </p:cNvPr>
              <p:cNvSpPr txBox="1"/>
              <p:nvPr/>
            </p:nvSpPr>
            <p:spPr>
              <a:xfrm>
                <a:off x="4835270" y="5837227"/>
                <a:ext cx="2521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3</m:t>
                          </m:r>
                        </m:sup>
                      </m:sSup>
                      <m:r>
                        <a:rPr lang="en-US" sz="2400" b="0" i="1" smtClean="0">
                          <a:solidFill>
                            <a:srgbClr val="C00000"/>
                          </a:solidFill>
                          <a:latin typeface="Cambria Math" panose="02040503050406030204" pitchFamily="18" charset="0"/>
                        </a:rPr>
                        <m:t>×10=</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b="0" i="1" smtClean="0">
                          <a:solidFill>
                            <a:srgbClr val="C00000"/>
                          </a:solidFill>
                          <a:latin typeface="Cambria Math" panose="02040503050406030204" pitchFamily="18" charset="0"/>
                        </a:rPr>
                        <m:t>×1</m:t>
                      </m:r>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6FC7E88A-9D94-E346-AF72-D1602CC325A4}"/>
                  </a:ext>
                </a:extLst>
              </p:cNvPr>
              <p:cNvSpPr txBox="1">
                <a:spLocks noRot="1" noChangeAspect="1" noMove="1" noResize="1" noEditPoints="1" noAdjustHandles="1" noChangeArrowheads="1" noChangeShapeType="1" noTextEdit="1"/>
              </p:cNvSpPr>
              <p:nvPr/>
            </p:nvSpPr>
            <p:spPr>
              <a:xfrm>
                <a:off x="4835270" y="5837227"/>
                <a:ext cx="2521459"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1045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3E7-D792-D54E-86F9-D92F2926A11F}"/>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154096-1056-5147-9FC5-7E13FBF7291E}"/>
                  </a:ext>
                </a:extLst>
              </p:cNvPr>
              <p:cNvSpPr>
                <a:spLocks noGrp="1"/>
              </p:cNvSpPr>
              <p:nvPr>
                <p:ph idx="1"/>
              </p:nvPr>
            </p:nvSpPr>
            <p:spPr>
              <a:xfrm>
                <a:off x="609600" y="1752601"/>
                <a:ext cx="5940056" cy="4373563"/>
              </a:xfrm>
            </p:spPr>
            <p:txBody>
              <a:bodyPr/>
              <a:lstStyle/>
              <a:p>
                <a:r>
                  <a:rPr lang="en-US" altLang="zh-CN" dirty="0">
                    <a:cs typeface="Times New Roman" panose="02020603050405020304" pitchFamily="18" charset="0"/>
                  </a:rPr>
                  <a:t>Game is played as follows:</a:t>
                </a:r>
              </a:p>
              <a:p>
                <a:pPr marL="342900" indent="-342900">
                  <a:buFont typeface="Arial" panose="020B0604020202020204" pitchFamily="34" charset="0"/>
                  <a:buChar char="•"/>
                </a:pPr>
                <a:r>
                  <a:rPr lang="en-US" altLang="zh-CN" dirty="0">
                    <a:cs typeface="Times New Roman" panose="02020603050405020304" pitchFamily="18" charset="0"/>
                  </a:rPr>
                  <a:t>A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placed on an initial vertex.</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token is in a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 </a:t>
                </a:r>
                <a:r>
                  <a:rPr lang="en-US" altLang="zh-CN" dirty="0">
                    <a:cs typeface="Times New Roman" panose="02020603050405020304" pitchFamily="18" charset="0"/>
                  </a:rPr>
                  <a:t>vertex, </a:t>
                </a:r>
                <a:br>
                  <a:rPr lang="en-US" altLang="zh-CN" dirty="0">
                    <a:cs typeface="Times New Roman" panose="02020603050405020304" pitchFamily="18" charset="0"/>
                  </a:rPr>
                </a:br>
                <a:r>
                  <a:rPr lang="en-US" altLang="zh-CN" dirty="0">
                    <a:cs typeface="Times New Roman" panose="02020603050405020304" pitchFamily="18" charset="0"/>
                  </a:rPr>
                  <a:t>then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a:t>
                </a:r>
                <a:r>
                  <a:rPr lang="en-US" altLang="zh-CN" dirty="0">
                    <a:cs typeface="Times New Roman" panose="02020603050405020304" pitchFamily="18" charset="0"/>
                  </a:rPr>
                  <a:t> chooses an action.</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in a </a:t>
                </a:r>
                <a:r>
                  <a:rPr lang="en-US" altLang="zh-CN" dirty="0">
                    <a:solidFill>
                      <a:srgbClr val="0033CC"/>
                    </a:solidFill>
                    <a:cs typeface="Times New Roman" panose="02020603050405020304" pitchFamily="18" charset="0"/>
                  </a:rPr>
                  <a:t>rand</a:t>
                </a:r>
                <a:r>
                  <a:rPr lang="en-US" altLang="zh-CN" dirty="0">
                    <a:cs typeface="Times New Roman" panose="02020603050405020304" pitchFamily="18" charset="0"/>
                  </a:rPr>
                  <a:t> vertex, </a:t>
                </a:r>
                <a:br>
                  <a:rPr lang="en-US" altLang="zh-CN" dirty="0">
                    <a:cs typeface="Times New Roman" panose="02020603050405020304" pitchFamily="18" charset="0"/>
                  </a:rPr>
                </a:br>
                <a:r>
                  <a:rPr lang="en-US" altLang="zh-CN" dirty="0">
                    <a:cs typeface="Times New Roman" panose="02020603050405020304" pitchFamily="18" charset="0"/>
                  </a:rPr>
                  <a:t>a random choice is made.</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reaches a sink,</a:t>
                </a:r>
                <a:br>
                  <a:rPr lang="en-US" altLang="zh-CN" dirty="0">
                    <a:cs typeface="Times New Roman" panose="02020603050405020304" pitchFamily="18" charset="0"/>
                  </a:rPr>
                </a:br>
                <a:r>
                  <a:rPr lang="en-US" altLang="zh-CN" dirty="0">
                    <a:cs typeface="Times New Roman" panose="02020603050405020304" pitchFamily="18" charset="0"/>
                  </a:rPr>
                  <a:t>the game ends.</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The result is an (infinite) sequence </a:t>
                </a:r>
                <a:br>
                  <a:rPr lang="en-US" altLang="zh-CN" dirty="0">
                    <a:cs typeface="Times New Roman" panose="02020603050405020304" pitchFamily="18" charset="0"/>
                  </a:rPr>
                </a:br>
                <a:r>
                  <a:rPr lang="en-US" altLang="zh-CN" dirty="0">
                    <a:cs typeface="Times New Roman" panose="02020603050405020304" pitchFamily="18" charset="0"/>
                  </a:rPr>
                  <a:t>of costs (or rewards):   </a:t>
                </a:r>
                <a14:m>
                  <m:oMath xmlns:m="http://schemas.openxmlformats.org/officeDocument/2006/math">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0</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1</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2</m:t>
                        </m:r>
                      </m:sub>
                    </m:sSub>
                    <m:r>
                      <a:rPr lang="en-US" altLang="zh-CN" i="1">
                        <a:solidFill>
                          <a:srgbClr val="0033CC"/>
                        </a:solidFill>
                        <a:latin typeface="Cambria Math" panose="02040503050406030204" pitchFamily="18" charset="0"/>
                        <a:cs typeface="Times New Roman" panose="02020603050405020304" pitchFamily="18" charset="0"/>
                      </a:rPr>
                      <m:t>,…</m:t>
                    </m:r>
                  </m:oMath>
                </a14:m>
                <a:endParaRPr lang="en-US" dirty="0">
                  <a:solidFill>
                    <a:srgbClr val="0033CC"/>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9154096-1056-5147-9FC5-7E13FBF7291E}"/>
                  </a:ext>
                </a:extLst>
              </p:cNvPr>
              <p:cNvSpPr>
                <a:spLocks noGrp="1" noRot="1" noChangeAspect="1" noMove="1" noResize="1" noEditPoints="1" noAdjustHandles="1" noChangeArrowheads="1" noChangeShapeType="1" noTextEdit="1"/>
              </p:cNvSpPr>
              <p:nvPr>
                <p:ph idx="1"/>
              </p:nvPr>
            </p:nvSpPr>
            <p:spPr>
              <a:xfrm>
                <a:off x="609600" y="1752601"/>
                <a:ext cx="5940056" cy="4373563"/>
              </a:xfrm>
              <a:blipFill>
                <a:blip r:embed="rId9"/>
                <a:stretch>
                  <a:fillRect l="-1068" t="-58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5074950F-E1B5-8B47-A3A4-F3C6B33351E1}"/>
              </a:ext>
            </a:extLst>
          </p:cNvPr>
          <p:cNvGrpSpPr/>
          <p:nvPr/>
        </p:nvGrpSpPr>
        <p:grpSpPr>
          <a:xfrm>
            <a:off x="8331200" y="2739652"/>
            <a:ext cx="2713245" cy="2763651"/>
            <a:chOff x="562428" y="3652861"/>
            <a:chExt cx="2990850" cy="3046413"/>
          </a:xfrm>
        </p:grpSpPr>
        <p:grpSp>
          <p:nvGrpSpPr>
            <p:cNvPr id="47" name="Group 46">
              <a:extLst>
                <a:ext uri="{FF2B5EF4-FFF2-40B4-BE49-F238E27FC236}">
                  <a16:creationId xmlns:a16="http://schemas.microsoft.com/office/drawing/2014/main" id="{26932AC7-758B-6E4A-B095-20AE1662B31C}"/>
                </a:ext>
              </a:extLst>
            </p:cNvPr>
            <p:cNvGrpSpPr/>
            <p:nvPr/>
          </p:nvGrpSpPr>
          <p:grpSpPr>
            <a:xfrm>
              <a:off x="562428" y="3652861"/>
              <a:ext cx="2990850" cy="3046413"/>
              <a:chOff x="584200" y="2076450"/>
              <a:chExt cx="2990850" cy="3046413"/>
            </a:xfrm>
          </p:grpSpPr>
          <p:sp>
            <p:nvSpPr>
              <p:cNvPr id="50" name="Oval 4">
                <a:extLst>
                  <a:ext uri="{FF2B5EF4-FFF2-40B4-BE49-F238E27FC236}">
                    <a16:creationId xmlns:a16="http://schemas.microsoft.com/office/drawing/2014/main" id="{BAE153B8-AA26-914F-9333-8342D9ADDF2E}"/>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1" name="Oval 6">
                <a:extLst>
                  <a:ext uri="{FF2B5EF4-FFF2-40B4-BE49-F238E27FC236}">
                    <a16:creationId xmlns:a16="http://schemas.microsoft.com/office/drawing/2014/main" id="{9689BCEB-DA18-1A40-B25E-1228D4A822E9}"/>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2" name="Oval 7">
                <a:extLst>
                  <a:ext uri="{FF2B5EF4-FFF2-40B4-BE49-F238E27FC236}">
                    <a16:creationId xmlns:a16="http://schemas.microsoft.com/office/drawing/2014/main" id="{E2A542D6-0453-B84A-A71C-CC5B52162643}"/>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53" name="Oval 8">
                <a:extLst>
                  <a:ext uri="{FF2B5EF4-FFF2-40B4-BE49-F238E27FC236}">
                    <a16:creationId xmlns:a16="http://schemas.microsoft.com/office/drawing/2014/main" id="{8A08E5AA-9342-114B-BB8B-CFF22F1441D3}"/>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4" name="Oval 9">
                <a:extLst>
                  <a:ext uri="{FF2B5EF4-FFF2-40B4-BE49-F238E27FC236}">
                    <a16:creationId xmlns:a16="http://schemas.microsoft.com/office/drawing/2014/main" id="{3B878A0D-F86E-EC46-80DC-97755454E264}"/>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5" name="Oval 10">
                <a:extLst>
                  <a:ext uri="{FF2B5EF4-FFF2-40B4-BE49-F238E27FC236}">
                    <a16:creationId xmlns:a16="http://schemas.microsoft.com/office/drawing/2014/main" id="{18D824FA-375C-BD45-A925-DC8991F43159}"/>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6" name="Oval 11">
                <a:extLst>
                  <a:ext uri="{FF2B5EF4-FFF2-40B4-BE49-F238E27FC236}">
                    <a16:creationId xmlns:a16="http://schemas.microsoft.com/office/drawing/2014/main" id="{F2CDB9CF-0AC1-4942-A1D1-263DC61AD63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7" name="Oval 12">
                <a:extLst>
                  <a:ext uri="{FF2B5EF4-FFF2-40B4-BE49-F238E27FC236}">
                    <a16:creationId xmlns:a16="http://schemas.microsoft.com/office/drawing/2014/main" id="{00F4469C-6E7D-5545-A54E-76D6DECA89C3}"/>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8" name="Oval 13">
                <a:extLst>
                  <a:ext uri="{FF2B5EF4-FFF2-40B4-BE49-F238E27FC236}">
                    <a16:creationId xmlns:a16="http://schemas.microsoft.com/office/drawing/2014/main" id="{53E4DD26-827F-454C-8DB5-B9B08FBDF208}"/>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9" name="Rectangle 14">
                <a:extLst>
                  <a:ext uri="{FF2B5EF4-FFF2-40B4-BE49-F238E27FC236}">
                    <a16:creationId xmlns:a16="http://schemas.microsoft.com/office/drawing/2014/main" id="{878432C5-4F36-A947-AC5F-D4BBB8F3CC7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0" name="AutoShape 15">
                <a:extLst>
                  <a:ext uri="{FF2B5EF4-FFF2-40B4-BE49-F238E27FC236}">
                    <a16:creationId xmlns:a16="http://schemas.microsoft.com/office/drawing/2014/main" id="{7268E455-5052-3544-BF59-B77430DF8906}"/>
                  </a:ext>
                </a:extLst>
              </p:cNvPr>
              <p:cNvCxnSpPr>
                <a:cxnSpLocks noChangeAspect="1" noChangeShapeType="1"/>
                <a:stCxn id="51" idx="3"/>
                <a:endCxn id="59"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61" name="AutoShape 16">
                <a:extLst>
                  <a:ext uri="{FF2B5EF4-FFF2-40B4-BE49-F238E27FC236}">
                    <a16:creationId xmlns:a16="http://schemas.microsoft.com/office/drawing/2014/main" id="{5D76E786-60E0-B641-AF69-FFB04C293D18}"/>
                  </a:ext>
                </a:extLst>
              </p:cNvPr>
              <p:cNvCxnSpPr>
                <a:cxnSpLocks noChangeAspect="1" noChangeShapeType="1"/>
                <a:stCxn id="59" idx="1"/>
                <a:endCxn id="55"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62" name="AutoShape 17">
                <a:extLst>
                  <a:ext uri="{FF2B5EF4-FFF2-40B4-BE49-F238E27FC236}">
                    <a16:creationId xmlns:a16="http://schemas.microsoft.com/office/drawing/2014/main" id="{08AB44F8-2383-D544-BC18-333B3490C7DD}"/>
                  </a:ext>
                </a:extLst>
              </p:cNvPr>
              <p:cNvCxnSpPr>
                <a:cxnSpLocks noChangeAspect="1" noChangeShapeType="1"/>
                <a:stCxn id="59" idx="1"/>
                <a:endCxn id="50"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63" name="AutoShape 18">
                <a:extLst>
                  <a:ext uri="{FF2B5EF4-FFF2-40B4-BE49-F238E27FC236}">
                    <a16:creationId xmlns:a16="http://schemas.microsoft.com/office/drawing/2014/main" id="{13F3F0EA-52F1-EA4F-A17D-11AE50DA4C2C}"/>
                  </a:ext>
                </a:extLst>
              </p:cNvPr>
              <p:cNvCxnSpPr>
                <a:cxnSpLocks noChangeAspect="1" noChangeShapeType="1"/>
                <a:stCxn id="59" idx="1"/>
                <a:endCxn id="56"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64" name="Rectangle 19">
                <a:extLst>
                  <a:ext uri="{FF2B5EF4-FFF2-40B4-BE49-F238E27FC236}">
                    <a16:creationId xmlns:a16="http://schemas.microsoft.com/office/drawing/2014/main" id="{EA9E7AE1-0F7B-8C40-AE94-02A8235E416D}"/>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5" name="AutoShape 20">
                <a:extLst>
                  <a:ext uri="{FF2B5EF4-FFF2-40B4-BE49-F238E27FC236}">
                    <a16:creationId xmlns:a16="http://schemas.microsoft.com/office/drawing/2014/main" id="{EB5237E9-EBBC-4A4C-97BA-2B51A341C227}"/>
                  </a:ext>
                </a:extLst>
              </p:cNvPr>
              <p:cNvCxnSpPr>
                <a:cxnSpLocks noChangeAspect="1" noChangeShapeType="1"/>
                <a:stCxn id="51" idx="4"/>
                <a:endCxn id="64"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66" name="AutoShape 21">
                <a:extLst>
                  <a:ext uri="{FF2B5EF4-FFF2-40B4-BE49-F238E27FC236}">
                    <a16:creationId xmlns:a16="http://schemas.microsoft.com/office/drawing/2014/main" id="{810A7B1D-8AA5-4E49-9293-5EE24DB0416F}"/>
                  </a:ext>
                </a:extLst>
              </p:cNvPr>
              <p:cNvCxnSpPr>
                <a:cxnSpLocks noChangeAspect="1" noChangeShapeType="1"/>
                <a:stCxn id="64" idx="2"/>
                <a:endCxn id="58"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67" name="AutoShape 22">
                <a:extLst>
                  <a:ext uri="{FF2B5EF4-FFF2-40B4-BE49-F238E27FC236}">
                    <a16:creationId xmlns:a16="http://schemas.microsoft.com/office/drawing/2014/main" id="{20638049-EAB8-164C-BA4F-BCA099D05C13}"/>
                  </a:ext>
                </a:extLst>
              </p:cNvPr>
              <p:cNvCxnSpPr>
                <a:cxnSpLocks noChangeAspect="1" noChangeShapeType="1"/>
                <a:stCxn id="64" idx="2"/>
                <a:endCxn id="73"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68" name="Picture 23" descr="TP_tmp">
                <a:extLst>
                  <a:ext uri="{FF2B5EF4-FFF2-40B4-BE49-F238E27FC236}">
                    <a16:creationId xmlns:a16="http://schemas.microsoft.com/office/drawing/2014/main" id="{1DB13609-9216-064D-91F8-F59870957FD5}"/>
                  </a:ext>
                </a:extLst>
              </p:cNvPr>
              <p:cNvPicPr>
                <a:picLocks noChangeAspect="1" noChangeArrowheads="1"/>
              </p:cNvPicPr>
              <p:nvPr>
                <p:custDataLst>
                  <p:tags r:id="rId1"/>
                </p:custDataLst>
              </p:nvPr>
            </p:nvPicPr>
            <p:blipFill>
              <a:blip r:embed="rId10"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69" name="Picture 24" descr="TP_tmp">
                <a:extLst>
                  <a:ext uri="{FF2B5EF4-FFF2-40B4-BE49-F238E27FC236}">
                    <a16:creationId xmlns:a16="http://schemas.microsoft.com/office/drawing/2014/main" id="{C2A9FA77-92C9-B749-8DE9-4559959E0775}"/>
                  </a:ext>
                </a:extLst>
              </p:cNvPr>
              <p:cNvPicPr>
                <a:picLocks noChangeAspect="1" noChangeArrowheads="1"/>
              </p:cNvPicPr>
              <p:nvPr>
                <p:custDataLst>
                  <p:tags r:id="rId2"/>
                </p:custDataLst>
              </p:nvPr>
            </p:nvPicPr>
            <p:blipFill>
              <a:blip r:embed="rId10"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70" name="Picture 25" descr="TP_tmp">
                <a:extLst>
                  <a:ext uri="{FF2B5EF4-FFF2-40B4-BE49-F238E27FC236}">
                    <a16:creationId xmlns:a16="http://schemas.microsoft.com/office/drawing/2014/main" id="{5681FCA6-899C-B848-90F7-7674F323BE48}"/>
                  </a:ext>
                </a:extLst>
              </p:cNvPr>
              <p:cNvPicPr>
                <a:picLocks noChangeAspect="1" noChangeArrowheads="1"/>
              </p:cNvPicPr>
              <p:nvPr>
                <p:custDataLst>
                  <p:tags r:id="rId3"/>
                </p:custDataLst>
              </p:nvPr>
            </p:nvPicPr>
            <p:blipFill>
              <a:blip r:embed="rId11"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71" name="Picture 26" descr="TP_tmp">
                <a:extLst>
                  <a:ext uri="{FF2B5EF4-FFF2-40B4-BE49-F238E27FC236}">
                    <a16:creationId xmlns:a16="http://schemas.microsoft.com/office/drawing/2014/main" id="{3B36C1DF-48E9-4940-A46B-C9543709E49C}"/>
                  </a:ext>
                </a:extLst>
              </p:cNvPr>
              <p:cNvPicPr>
                <a:picLocks noChangeAspect="1" noChangeArrowheads="1"/>
              </p:cNvPicPr>
              <p:nvPr>
                <p:custDataLst>
                  <p:tags r:id="rId4"/>
                </p:custDataLst>
              </p:nvPr>
            </p:nvPicPr>
            <p:blipFill>
              <a:blip r:embed="rId12"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72" name="Picture 27" descr="TP_tmp">
                <a:extLst>
                  <a:ext uri="{FF2B5EF4-FFF2-40B4-BE49-F238E27FC236}">
                    <a16:creationId xmlns:a16="http://schemas.microsoft.com/office/drawing/2014/main" id="{D506B04F-1F72-8043-A31E-4BA037DE0AD5}"/>
                  </a:ext>
                </a:extLst>
              </p:cNvPr>
              <p:cNvPicPr>
                <a:picLocks noChangeAspect="1" noChangeArrowheads="1"/>
              </p:cNvPicPr>
              <p:nvPr>
                <p:custDataLst>
                  <p:tags r:id="rId5"/>
                </p:custDataLst>
              </p:nvPr>
            </p:nvPicPr>
            <p:blipFill>
              <a:blip r:embed="rId13"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73" name="Oval 8">
                <a:extLst>
                  <a:ext uri="{FF2B5EF4-FFF2-40B4-BE49-F238E27FC236}">
                    <a16:creationId xmlns:a16="http://schemas.microsoft.com/office/drawing/2014/main" id="{CEB9FCEF-A636-7347-813B-3D28E2E12667}"/>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02" name="Curved Connector 101">
                <a:extLst>
                  <a:ext uri="{FF2B5EF4-FFF2-40B4-BE49-F238E27FC236}">
                    <a16:creationId xmlns:a16="http://schemas.microsoft.com/office/drawing/2014/main" id="{32F6E2BE-BCBD-4041-991C-D4866DD835B1}"/>
                  </a:ext>
                </a:extLst>
              </p:cNvPr>
              <p:cNvCxnSpPr>
                <a:stCxn id="73" idx="4"/>
                <a:endCxn id="73"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03" name="Picture 102" descr="TP_tmp">
                <a:extLst>
                  <a:ext uri="{FF2B5EF4-FFF2-40B4-BE49-F238E27FC236}">
                    <a16:creationId xmlns:a16="http://schemas.microsoft.com/office/drawing/2014/main" id="{AFD8B519-EF13-9545-8F8B-0FF032013AB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ACEDFA8-C5E9-784E-80D6-5964EADA8C1E}"/>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8" name="TextBox 47">
                  <a:extLst>
                    <a:ext uri="{FF2B5EF4-FFF2-40B4-BE49-F238E27FC236}">
                      <a16:creationId xmlns:a16="http://schemas.microsoft.com/office/drawing/2014/main" id="{4ACEDFA8-C5E9-784E-80D6-5964EADA8C1E}"/>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5"/>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AD7CC6-D27A-EB4E-BBAE-13BBA4F639EE}"/>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9" name="TextBox 48">
                  <a:extLst>
                    <a:ext uri="{FF2B5EF4-FFF2-40B4-BE49-F238E27FC236}">
                      <a16:creationId xmlns:a16="http://schemas.microsoft.com/office/drawing/2014/main" id="{A4AD7CC6-D27A-EB4E-BBAE-13BBA4F639EE}"/>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6"/>
                  <a:stretch>
                    <a:fillRect l="-15385" t="-3571" r="-30769" b="-21429"/>
                  </a:stretch>
                </a:blipFill>
              </p:spPr>
              <p:txBody>
                <a:bodyPr/>
                <a:lstStyle/>
                <a:p>
                  <a:r>
                    <a:rPr lang="en-US">
                      <a:noFill/>
                    </a:rPr>
                    <a:t> </a:t>
                  </a:r>
                </a:p>
              </p:txBody>
            </p:sp>
          </mc:Fallback>
        </mc:AlternateContent>
      </p:grpSp>
      <p:sp>
        <p:nvSpPr>
          <p:cNvPr id="104" name="TextBox 103">
            <a:extLst>
              <a:ext uri="{FF2B5EF4-FFF2-40B4-BE49-F238E27FC236}">
                <a16:creationId xmlns:a16="http://schemas.microsoft.com/office/drawing/2014/main" id="{92A837F3-95A2-EA48-B15C-86A606914F75}"/>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 name="Slide Number Placeholder 3">
            <a:extLst>
              <a:ext uri="{FF2B5EF4-FFF2-40B4-BE49-F238E27FC236}">
                <a16:creationId xmlns:a16="http://schemas.microsoft.com/office/drawing/2014/main" id="{AD181574-1D87-1642-BE52-2A59536B263B}"/>
              </a:ext>
            </a:extLst>
          </p:cNvPr>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736132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MDP Quantities (So Far!)</a:t>
            </a:r>
          </a:p>
        </p:txBody>
      </p:sp>
      <p:sp>
        <p:nvSpPr>
          <p:cNvPr id="41986" name="Rectangle 3"/>
          <p:cNvSpPr>
            <a:spLocks noGrp="1" noChangeArrowheads="1"/>
          </p:cNvSpPr>
          <p:nvPr>
            <p:ph idx="1"/>
          </p:nvPr>
        </p:nvSpPr>
        <p:spPr/>
        <p:txBody>
          <a:bodyPr/>
          <a:lstStyle/>
          <a:p>
            <a:r>
              <a:rPr lang="en-US" dirty="0"/>
              <a:t>Markov decision processes:</a:t>
            </a:r>
          </a:p>
          <a:p>
            <a:pPr lvl="1"/>
            <a:r>
              <a:rPr lang="en-US" dirty="0"/>
              <a:t>States S</a:t>
            </a:r>
          </a:p>
          <a:p>
            <a:pPr lvl="1"/>
            <a:r>
              <a:rPr lang="en-US" dirty="0"/>
              <a:t>Actions A</a:t>
            </a:r>
          </a:p>
          <a:p>
            <a:pPr lvl="1"/>
            <a:r>
              <a:rPr lang="en-US" dirty="0"/>
              <a:t>Transitions P(</a:t>
            </a:r>
            <a:r>
              <a:rPr lang="en-US" dirty="0" err="1"/>
              <a:t>s’</a:t>
            </a:r>
            <a:r>
              <a:rPr lang="en-US" altLang="ja-JP" dirty="0" err="1"/>
              <a:t>|s,a</a:t>
            </a:r>
            <a:r>
              <a:rPr lang="en-US" altLang="ja-JP" dirty="0"/>
              <a:t>) (or T(</a:t>
            </a:r>
            <a:r>
              <a:rPr lang="en-US" altLang="ja-JP" dirty="0" err="1"/>
              <a:t>s,a,s</a:t>
            </a:r>
            <a:r>
              <a:rPr lang="en-US" altLang="ja-JP" dirty="0"/>
              <a:t>’))</a:t>
            </a:r>
          </a:p>
          <a:p>
            <a:pPr lvl="1"/>
            <a:r>
              <a:rPr lang="en-US" dirty="0"/>
              <a:t>Rewards R(</a:t>
            </a:r>
            <a:r>
              <a:rPr lang="en-US" dirty="0" err="1"/>
              <a:t>s,a,s</a:t>
            </a:r>
            <a:r>
              <a:rPr lang="en-US" dirty="0"/>
              <a:t>’</a:t>
            </a:r>
            <a:r>
              <a:rPr lang="en-US" altLang="ja-JP" dirty="0"/>
              <a:t>) (and discount </a:t>
            </a:r>
            <a:r>
              <a:rPr lang="en-US" altLang="ja-JP" dirty="0">
                <a:sym typeface="Symbol" pitchFamily="18" charset="2"/>
              </a:rPr>
              <a:t></a:t>
            </a:r>
            <a:r>
              <a:rPr lang="en-US" altLang="ja-JP" dirty="0"/>
              <a:t>)</a:t>
            </a:r>
          </a:p>
          <a:p>
            <a:pPr lvl="1"/>
            <a:r>
              <a:rPr lang="en-US" dirty="0"/>
              <a:t>Start state s0</a:t>
            </a:r>
          </a:p>
          <a:p>
            <a:pPr lvl="1"/>
            <a:endParaRPr lang="en-US" dirty="0"/>
          </a:p>
          <a:p>
            <a:r>
              <a:rPr lang="en-US" dirty="0"/>
              <a:t>MDP quantities so far:</a:t>
            </a:r>
          </a:p>
          <a:p>
            <a:pPr lvl="1"/>
            <a:r>
              <a:rPr lang="en-US" dirty="0"/>
              <a:t>Policy = map of states to actions</a:t>
            </a:r>
          </a:p>
          <a:p>
            <a:pPr lvl="1"/>
            <a:r>
              <a:rPr lang="en-US" dirty="0"/>
              <a:t>Utility = sum of (discounted) rewards</a:t>
            </a:r>
          </a:p>
        </p:txBody>
      </p:sp>
      <p:sp>
        <p:nvSpPr>
          <p:cNvPr id="2" name="Slide Number Placeholder 1">
            <a:extLst>
              <a:ext uri="{FF2B5EF4-FFF2-40B4-BE49-F238E27FC236}">
                <a16:creationId xmlns:a16="http://schemas.microsoft.com/office/drawing/2014/main" id="{F859FB01-82CF-5E41-A2C9-BF3C1604CDB1}"/>
              </a:ext>
            </a:extLst>
          </p:cNvPr>
          <p:cNvSpPr>
            <a:spLocks noGrp="1"/>
          </p:cNvSpPr>
          <p:nvPr>
            <p:ph type="sldNum" sz="quarter" idx="12"/>
          </p:nvPr>
        </p:nvSpPr>
        <p:spPr/>
        <p:txBody>
          <a:bodyPr/>
          <a:lstStyle/>
          <a:p>
            <a:fld id="{A2EF37A0-74FC-AB4F-AE4C-D9BFC6719E9F}" type="slidenum">
              <a:rPr lang="en-US" smtClean="0"/>
              <a:pPr/>
              <a:t>40</a:t>
            </a:fld>
            <a:endParaRPr lang="en-US"/>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2266124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16187" y="1667339"/>
            <a:ext cx="7313613" cy="4275797"/>
          </a:xfrm>
          <a:prstGeom prst="rect">
            <a:avLst/>
          </a:prstGeom>
          <a:noFill/>
        </p:spPr>
      </p:pic>
      <p:sp>
        <p:nvSpPr>
          <p:cNvPr id="3" name="Slide Number Placeholder 2">
            <a:extLst>
              <a:ext uri="{FF2B5EF4-FFF2-40B4-BE49-F238E27FC236}">
                <a16:creationId xmlns:a16="http://schemas.microsoft.com/office/drawing/2014/main" id="{452F9D22-9C42-8247-AD67-28F99ACCF3E9}"/>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6512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MDP Quantities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States S</a:t>
            </a:r>
          </a:p>
          <a:p>
            <a:pPr lvl="1">
              <a:lnSpc>
                <a:spcPct val="80000"/>
              </a:lnSpc>
            </a:pPr>
            <a:r>
              <a:rPr lang="en-US" dirty="0">
                <a:ea typeface="ＭＳ Ｐゴシック" pitchFamily="34" charset="-128"/>
              </a:rPr>
              <a:t>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a:t>
            </a:r>
          </a:p>
          <a:p>
            <a:pPr lvl="1">
              <a:lnSpc>
                <a:spcPct val="80000"/>
              </a:lnSpc>
            </a:pPr>
            <a:r>
              <a:rPr lang="en-US" dirty="0">
                <a:ea typeface="ＭＳ Ｐゴシック" pitchFamily="34" charset="-128"/>
              </a:rPr>
              <a:t>Policy = map of states to actions</a:t>
            </a:r>
          </a:p>
          <a:p>
            <a:pPr lvl="1">
              <a:lnSpc>
                <a:spcPct val="80000"/>
              </a:lnSpc>
            </a:pPr>
            <a:r>
              <a:rPr lang="en-US" dirty="0">
                <a:ea typeface="ＭＳ Ｐゴシック" pitchFamily="34" charset="-128"/>
              </a:rPr>
              <a:t>Utility = sum of (discounted) rewards</a:t>
            </a:r>
          </a:p>
          <a:p>
            <a:pPr lvl="1">
              <a:lnSpc>
                <a:spcPct val="80000"/>
              </a:lnSpc>
            </a:pPr>
            <a:r>
              <a:rPr lang="en-US" dirty="0">
                <a:solidFill>
                  <a:srgbClr val="C00000"/>
                </a:solidFill>
                <a:ea typeface="ＭＳ Ｐゴシック" pitchFamily="34" charset="-128"/>
              </a:rPr>
              <a:t>(State) Value = expected utility starting from a state (max node)</a:t>
            </a:r>
          </a:p>
          <a:p>
            <a:pPr lvl="1">
              <a:lnSpc>
                <a:spcPct val="80000"/>
              </a:lnSpc>
            </a:pPr>
            <a:r>
              <a:rPr lang="en-US" dirty="0">
                <a:solidFill>
                  <a:srgbClr val="C00000"/>
                </a:solidFill>
                <a:ea typeface="ＭＳ Ｐゴシック" pitchFamily="34" charset="-128"/>
              </a:rPr>
              <a:t>Q-Value = expected utility starting from a state-action pair, i.e., q-state (chance node)</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9CBBB01-6CB4-E44C-A578-70F0D13228D8}"/>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3765011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xEl>
                                              <p:pRg st="10" end="10"/>
                                            </p:txEl>
                                          </p:spTgt>
                                        </p:tgtEl>
                                        <p:attrNameLst>
                                          <p:attrName>style.visibility</p:attrName>
                                        </p:attrNameLst>
                                      </p:cBhvr>
                                      <p:to>
                                        <p:strVal val="visible"/>
                                      </p:to>
                                    </p:set>
                                    <p:animEffect transition="in" filter="fade">
                                      <p:cBhvr>
                                        <p:cTn id="7" dur="500"/>
                                        <p:tgtEl>
                                          <p:spTgt spid="41986">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xEl>
                                              <p:pRg st="11" end="11"/>
                                            </p:txEl>
                                          </p:spTgt>
                                        </p:tgtEl>
                                        <p:attrNameLst>
                                          <p:attrName>style.visibility</p:attrName>
                                        </p:attrNameLst>
                                      </p:cBhvr>
                                      <p:to>
                                        <p:strVal val="visible"/>
                                      </p:to>
                                    </p:set>
                                    <p:animEffect transition="in" filter="fade">
                                      <p:cBhvr>
                                        <p:cTn id="12" dur="500"/>
                                        <p:tgtEl>
                                          <p:spTgt spid="419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Optimal Quantities</a:t>
            </a:r>
          </a:p>
        </p:txBody>
      </p:sp>
      <p:sp>
        <p:nvSpPr>
          <p:cNvPr id="7" name="Content Placeholder 6">
            <a:extLst>
              <a:ext uri="{FF2B5EF4-FFF2-40B4-BE49-F238E27FC236}">
                <a16:creationId xmlns:a16="http://schemas.microsoft.com/office/drawing/2014/main" id="{86201673-5FD2-024B-973E-FE1B3EF6AD7F}"/>
              </a:ext>
            </a:extLst>
          </p:cNvPr>
          <p:cNvSpPr>
            <a:spLocks noGrp="1"/>
          </p:cNvSpPr>
          <p:nvPr>
            <p:ph idx="1"/>
          </p:nvPr>
        </p:nvSpPr>
        <p:spPr/>
        <p:txBody>
          <a:bodyPr/>
          <a:lstStyle/>
          <a:p>
            <a:pPr lvl="0"/>
            <a:r>
              <a:rPr lang="en-US" dirty="0"/>
              <a:t>The optimal policy:</a:t>
            </a:r>
          </a:p>
          <a:p>
            <a:pPr lvl="1"/>
            <a:r>
              <a:rPr lang="en-US" dirty="0">
                <a:sym typeface="Symbol" pitchFamily="18" charset="2"/>
              </a:rPr>
              <a:t>*</a:t>
            </a:r>
            <a:r>
              <a:rPr lang="en-US" dirty="0"/>
              <a:t>(s) = optimal action from state s</a:t>
            </a:r>
          </a:p>
          <a:p>
            <a:pPr lvl="0"/>
            <a:endParaRPr lang="en-US" dirty="0"/>
          </a:p>
          <a:p>
            <a:pPr lvl="0"/>
            <a:r>
              <a:rPr lang="en-US" dirty="0"/>
              <a:t>The (true) value (or utility) of a state s:</a:t>
            </a:r>
          </a:p>
          <a:p>
            <a:pPr lvl="1"/>
            <a:r>
              <a:rPr lang="en-US" dirty="0"/>
              <a:t>V</a:t>
            </a:r>
            <a:r>
              <a:rPr lang="en-US" dirty="0">
                <a:sym typeface="Symbol" pitchFamily="18" charset="2"/>
              </a:rPr>
              <a:t>*</a:t>
            </a:r>
            <a:r>
              <a:rPr lang="en-US" dirty="0"/>
              <a:t>(s) = expected utility starting in s and acting optimally</a:t>
            </a:r>
          </a:p>
          <a:p>
            <a:pPr lvl="0"/>
            <a:endParaRPr lang="en-US" dirty="0"/>
          </a:p>
          <a:p>
            <a:pPr lvl="0"/>
            <a:r>
              <a:rPr lang="en-US" dirty="0"/>
              <a:t>The (true) value (or utility) of a q-state (</a:t>
            </a:r>
            <a:r>
              <a:rPr lang="en-US" dirty="0" err="1"/>
              <a:t>s,a</a:t>
            </a:r>
            <a:r>
              <a:rPr lang="en-US" dirty="0"/>
              <a:t>):</a:t>
            </a:r>
          </a:p>
          <a:p>
            <a:pPr lvl="1"/>
            <a:r>
              <a:rPr lang="en-US" dirty="0"/>
              <a:t>Q</a:t>
            </a:r>
            <a:r>
              <a:rPr lang="en-US" dirty="0">
                <a:sym typeface="Symbol" pitchFamily="18" charset="2"/>
              </a:rPr>
              <a:t>*</a:t>
            </a:r>
            <a:r>
              <a:rPr lang="en-US" dirty="0"/>
              <a:t>(</a:t>
            </a:r>
            <a:r>
              <a:rPr lang="en-US" dirty="0" err="1"/>
              <a:t>s,a</a:t>
            </a:r>
            <a:r>
              <a:rPr lang="en-US" dirty="0"/>
              <a:t>) = expected utility starting out having taken action a from state s and (thereafter) acting optimally</a:t>
            </a:r>
          </a:p>
        </p:txBody>
      </p:sp>
      <p:sp>
        <p:nvSpPr>
          <p:cNvPr id="3" name="Slide Number Placeholder 2">
            <a:extLst>
              <a:ext uri="{FF2B5EF4-FFF2-40B4-BE49-F238E27FC236}">
                <a16:creationId xmlns:a16="http://schemas.microsoft.com/office/drawing/2014/main" id="{897F98EE-FCBE-3945-BA62-6C6D6A4B36D3}"/>
              </a:ext>
            </a:extLst>
          </p:cNvPr>
          <p:cNvSpPr>
            <a:spLocks noGrp="1"/>
          </p:cNvSpPr>
          <p:nvPr>
            <p:ph type="sldNum" sz="quarter" idx="12"/>
          </p:nvPr>
        </p:nvSpPr>
        <p:spPr/>
        <p:txBody>
          <a:bodyPr/>
          <a:lstStyle/>
          <a:p>
            <a:fld id="{A2EF37A0-74FC-AB4F-AE4C-D9BFC6719E9F}" type="slidenum">
              <a:rPr lang="en-US" smtClean="0"/>
              <a:pPr/>
              <a:t>43</a:t>
            </a:fld>
            <a:endParaRPr lang="en-US"/>
          </a:p>
        </p:txBody>
      </p:sp>
      <p:grpSp>
        <p:nvGrpSpPr>
          <p:cNvPr id="27" name="Group 4">
            <a:extLst>
              <a:ext uri="{FF2B5EF4-FFF2-40B4-BE49-F238E27FC236}">
                <a16:creationId xmlns:a16="http://schemas.microsoft.com/office/drawing/2014/main" id="{C7F6D9E6-2CC1-4132-98A2-7CE1CFA3A5F3}"/>
              </a:ext>
            </a:extLst>
          </p:cNvPr>
          <p:cNvGrpSpPr>
            <a:grpSpLocks/>
          </p:cNvGrpSpPr>
          <p:nvPr/>
        </p:nvGrpSpPr>
        <p:grpSpPr bwMode="auto">
          <a:xfrm>
            <a:off x="7406570" y="681037"/>
            <a:ext cx="4326147" cy="3839526"/>
            <a:chOff x="2400" y="1401"/>
            <a:chExt cx="1392" cy="1255"/>
          </a:xfrm>
        </p:grpSpPr>
        <p:sp>
          <p:nvSpPr>
            <p:cNvPr id="28" name="AutoShape 5">
              <a:extLst>
                <a:ext uri="{FF2B5EF4-FFF2-40B4-BE49-F238E27FC236}">
                  <a16:creationId xmlns:a16="http://schemas.microsoft.com/office/drawing/2014/main" id="{6F9569BA-16A2-4A4E-95FE-BC01D9C34A64}"/>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29" name="Group 6">
              <a:extLst>
                <a:ext uri="{FF2B5EF4-FFF2-40B4-BE49-F238E27FC236}">
                  <a16:creationId xmlns:a16="http://schemas.microsoft.com/office/drawing/2014/main" id="{5E82F9F6-A8F7-41D3-8BBA-9038BF909F7B}"/>
                </a:ext>
              </a:extLst>
            </p:cNvPr>
            <p:cNvGrpSpPr>
              <a:grpSpLocks/>
            </p:cNvGrpSpPr>
            <p:nvPr/>
          </p:nvGrpSpPr>
          <p:grpSpPr bwMode="auto">
            <a:xfrm>
              <a:off x="2529" y="1617"/>
              <a:ext cx="1263" cy="361"/>
              <a:chOff x="1584" y="1680"/>
              <a:chExt cx="2352" cy="336"/>
            </a:xfrm>
          </p:grpSpPr>
          <p:sp>
            <p:nvSpPr>
              <p:cNvPr id="42" name="Line 7">
                <a:extLst>
                  <a:ext uri="{FF2B5EF4-FFF2-40B4-BE49-F238E27FC236}">
                    <a16:creationId xmlns:a16="http://schemas.microsoft.com/office/drawing/2014/main" id="{BC58C926-B423-4428-B55C-DF49599D80DB}"/>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8">
                <a:extLst>
                  <a:ext uri="{FF2B5EF4-FFF2-40B4-BE49-F238E27FC236}">
                    <a16:creationId xmlns:a16="http://schemas.microsoft.com/office/drawing/2014/main" id="{2CD710A8-6479-4E20-AF87-B3E62FCABD31}"/>
                  </a:ext>
                </a:extLst>
              </p:cNvPr>
              <p:cNvSpPr>
                <a:spLocks noChangeShapeType="1"/>
              </p:cNvSpPr>
              <p:nvPr/>
            </p:nvSpPr>
            <p:spPr bwMode="auto">
              <a:xfrm>
                <a:off x="2736" y="1680"/>
                <a:ext cx="1200"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4" name="Line 9">
                <a:extLst>
                  <a:ext uri="{FF2B5EF4-FFF2-40B4-BE49-F238E27FC236}">
                    <a16:creationId xmlns:a16="http://schemas.microsoft.com/office/drawing/2014/main" id="{77436827-07FA-482E-8AC9-627BF401EFA0}"/>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5" name="Line 10">
                <a:extLst>
                  <a:ext uri="{FF2B5EF4-FFF2-40B4-BE49-F238E27FC236}">
                    <a16:creationId xmlns:a16="http://schemas.microsoft.com/office/drawing/2014/main" id="{9437F7AB-7379-43E5-AC3D-1EED3CADF34A}"/>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0" name="Group 12">
              <a:extLst>
                <a:ext uri="{FF2B5EF4-FFF2-40B4-BE49-F238E27FC236}">
                  <a16:creationId xmlns:a16="http://schemas.microsoft.com/office/drawing/2014/main" id="{C9D0AD78-E6F3-4CE9-A9CC-DEEE754D7914}"/>
                </a:ext>
              </a:extLst>
            </p:cNvPr>
            <p:cNvGrpSpPr>
              <a:grpSpLocks/>
            </p:cNvGrpSpPr>
            <p:nvPr/>
          </p:nvGrpSpPr>
          <p:grpSpPr bwMode="auto">
            <a:xfrm>
              <a:off x="2400" y="2095"/>
              <a:ext cx="1057" cy="397"/>
              <a:chOff x="1536" y="2382"/>
              <a:chExt cx="1584" cy="642"/>
            </a:xfrm>
          </p:grpSpPr>
          <p:sp>
            <p:nvSpPr>
              <p:cNvPr id="38" name="Line 13">
                <a:extLst>
                  <a:ext uri="{FF2B5EF4-FFF2-40B4-BE49-F238E27FC236}">
                    <a16:creationId xmlns:a16="http://schemas.microsoft.com/office/drawing/2014/main" id="{1B9D5482-A766-4CDB-83C8-10214FA8DED5}"/>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39" name="Line 14">
                <a:extLst>
                  <a:ext uri="{FF2B5EF4-FFF2-40B4-BE49-F238E27FC236}">
                    <a16:creationId xmlns:a16="http://schemas.microsoft.com/office/drawing/2014/main" id="{F8EA5D42-472D-485E-9355-56CE2E738C83}"/>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0" name="Line 15">
                <a:extLst>
                  <a:ext uri="{FF2B5EF4-FFF2-40B4-BE49-F238E27FC236}">
                    <a16:creationId xmlns:a16="http://schemas.microsoft.com/office/drawing/2014/main" id="{45256E29-0207-486A-A0BC-7C8321BAE6D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1" name="Line 16">
                <a:extLst>
                  <a:ext uri="{FF2B5EF4-FFF2-40B4-BE49-F238E27FC236}">
                    <a16:creationId xmlns:a16="http://schemas.microsoft.com/office/drawing/2014/main" id="{F8817495-582E-4A5C-829D-5FEDD3DBBC07}"/>
                  </a:ext>
                </a:extLst>
              </p:cNvPr>
              <p:cNvSpPr>
                <a:spLocks noChangeShapeType="1"/>
              </p:cNvSpPr>
              <p:nvPr/>
            </p:nvSpPr>
            <p:spPr bwMode="auto">
              <a:xfrm>
                <a:off x="2312" y="2400"/>
                <a:ext cx="280" cy="624"/>
              </a:xfrm>
              <a:prstGeom prst="line">
                <a:avLst/>
              </a:prstGeom>
              <a:noFill/>
              <a:ln w="25400">
                <a:solidFill>
                  <a:schemeClr val="tx2"/>
                </a:solidFill>
                <a:round/>
                <a:headEnd/>
                <a:tailEnd type="triangle" w="lg" len="lg"/>
              </a:ln>
            </p:spPr>
            <p:txBody>
              <a:bodyPr/>
              <a:lstStyle/>
              <a:p>
                <a:endParaRPr lang="en-US" sz="3200" dirty="0">
                  <a:latin typeface="Calibri"/>
                  <a:cs typeface="Calibri"/>
                </a:endParaRPr>
              </a:p>
            </p:txBody>
          </p:sp>
        </p:grpSp>
        <p:sp>
          <p:nvSpPr>
            <p:cNvPr id="31" name="Text Box 17">
              <a:extLst>
                <a:ext uri="{FF2B5EF4-FFF2-40B4-BE49-F238E27FC236}">
                  <a16:creationId xmlns:a16="http://schemas.microsoft.com/office/drawing/2014/main" id="{DC01B5CE-2679-4375-B9DF-AB4E356C1233}"/>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2" name="Text Box 18">
              <a:extLst>
                <a:ext uri="{FF2B5EF4-FFF2-40B4-BE49-F238E27FC236}">
                  <a16:creationId xmlns:a16="http://schemas.microsoft.com/office/drawing/2014/main" id="{F185E963-C8DA-4CAB-82EB-D47BDA186A58}"/>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3" name="Text Box 19">
              <a:extLst>
                <a:ext uri="{FF2B5EF4-FFF2-40B4-BE49-F238E27FC236}">
                  <a16:creationId xmlns:a16="http://schemas.microsoft.com/office/drawing/2014/main" id="{6492F549-3AF9-4C8C-93CD-62212705498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4" name="Text Box 20">
              <a:extLst>
                <a:ext uri="{FF2B5EF4-FFF2-40B4-BE49-F238E27FC236}">
                  <a16:creationId xmlns:a16="http://schemas.microsoft.com/office/drawing/2014/main" id="{26B45B7C-9AEC-47F1-9A61-89A338A55295}"/>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35" name="AutoShape 21">
              <a:extLst>
                <a:ext uri="{FF2B5EF4-FFF2-40B4-BE49-F238E27FC236}">
                  <a16:creationId xmlns:a16="http://schemas.microsoft.com/office/drawing/2014/main" id="{52EB808A-3326-41F5-852F-E8053441510F}"/>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36" name="Text Box 22">
              <a:extLst>
                <a:ext uri="{FF2B5EF4-FFF2-40B4-BE49-F238E27FC236}">
                  <a16:creationId xmlns:a16="http://schemas.microsoft.com/office/drawing/2014/main" id="{BC051B17-1A38-4FD2-B5E6-9E4D5B1B0BC9}"/>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37" name="Oval 11">
              <a:extLst>
                <a:ext uri="{FF2B5EF4-FFF2-40B4-BE49-F238E27FC236}">
                  <a16:creationId xmlns:a16="http://schemas.microsoft.com/office/drawing/2014/main" id="{A762802A-D648-46C1-8797-18BF28BD54EB}"/>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5" name="TextBox 24"/>
              <p:cNvSpPr txBox="1"/>
              <p:nvPr/>
            </p:nvSpPr>
            <p:spPr>
              <a:xfrm>
                <a:off x="3483194" y="5698553"/>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83194" y="5698553"/>
                <a:ext cx="4412811" cy="461665"/>
              </a:xfrm>
              <a:prstGeom prst="rect">
                <a:avLst/>
              </a:prstGeom>
              <a:blipFill>
                <a:blip r:embed="rId3"/>
                <a:stretch>
                  <a:fillRect l="-2006" t="-10811" r="-6017" b="-24324"/>
                </a:stretch>
              </a:blipFill>
            </p:spPr>
            <p:txBody>
              <a:bodyPr/>
              <a:lstStyle/>
              <a:p>
                <a:r>
                  <a:rPr lang="en-US">
                    <a:noFill/>
                  </a:rPr>
                  <a:t> </a:t>
                </a:r>
              </a:p>
            </p:txBody>
          </p:sp>
        </mc:Fallback>
      </mc:AlternateContent>
      <p:sp>
        <p:nvSpPr>
          <p:cNvPr id="46" name="Text Box 27">
            <a:extLst>
              <a:ext uri="{FF2B5EF4-FFF2-40B4-BE49-F238E27FC236}">
                <a16:creationId xmlns:a16="http://schemas.microsoft.com/office/drawing/2014/main" id="{EF86F7E9-12F8-CA44-AD17-BD835B1C89BA}"/>
              </a:ext>
            </a:extLst>
          </p:cNvPr>
          <p:cNvSpPr txBox="1">
            <a:spLocks noChangeArrowheads="1"/>
          </p:cNvSpPr>
          <p:nvPr/>
        </p:nvSpPr>
        <p:spPr bwMode="auto">
          <a:xfrm>
            <a:off x="10521687" y="3206247"/>
            <a:ext cx="2163762" cy="708025"/>
          </a:xfrm>
          <a:prstGeom prst="rect">
            <a:avLst/>
          </a:prstGeom>
          <a:noFill/>
          <a:ln w="9525">
            <a:noFill/>
            <a:miter lim="800000"/>
            <a:headEnd/>
            <a:tailEnd/>
          </a:ln>
        </p:spPr>
        <p:txBody>
          <a:bodyPr>
            <a:spAutoFit/>
          </a:bodyPr>
          <a:lstStyle/>
          <a:p>
            <a:pPr>
              <a:spcBef>
                <a:spcPct val="50000"/>
              </a:spcBef>
            </a:pPr>
            <a:r>
              <a:rPr lang="en-US" sz="2000" dirty="0">
                <a:solidFill>
                  <a:srgbClr val="C00000"/>
                </a:solidFill>
                <a:latin typeface="Calibri"/>
                <a:cs typeface="Calibri"/>
              </a:rPr>
              <a:t>(</a:t>
            </a:r>
            <a:r>
              <a:rPr lang="en-US" sz="2000" dirty="0" err="1">
                <a:solidFill>
                  <a:srgbClr val="C00000"/>
                </a:solidFill>
                <a:latin typeface="Calibri"/>
                <a:cs typeface="Calibri"/>
              </a:rPr>
              <a:t>s,a,s</a:t>
            </a:r>
            <a:r>
              <a:rPr lang="en-US" sz="2000" dirty="0">
                <a:solidFill>
                  <a:srgbClr val="C00000"/>
                </a:solidFill>
                <a:latin typeface="Calibri"/>
                <a:cs typeface="Calibri"/>
              </a:rPr>
              <a:t>’) is a </a:t>
            </a:r>
            <a:br>
              <a:rPr lang="en-US" sz="2000" dirty="0">
                <a:solidFill>
                  <a:srgbClr val="C00000"/>
                </a:solidFill>
                <a:latin typeface="Calibri"/>
                <a:cs typeface="Calibri"/>
              </a:rPr>
            </a:br>
            <a:r>
              <a:rPr lang="en-US" sz="2000" i="1" dirty="0">
                <a:solidFill>
                  <a:srgbClr val="C00000"/>
                </a:solidFill>
                <a:latin typeface="Calibri"/>
                <a:cs typeface="Calibri"/>
              </a:rPr>
              <a:t>transition</a:t>
            </a:r>
          </a:p>
        </p:txBody>
      </p:sp>
      <p:sp>
        <p:nvSpPr>
          <p:cNvPr id="47" name="Text Box 30">
            <a:extLst>
              <a:ext uri="{FF2B5EF4-FFF2-40B4-BE49-F238E27FC236}">
                <a16:creationId xmlns:a16="http://schemas.microsoft.com/office/drawing/2014/main" id="{B6126F75-0090-DC45-AAF0-AC8D9C6B8119}"/>
              </a:ext>
            </a:extLst>
          </p:cNvPr>
          <p:cNvSpPr txBox="1">
            <a:spLocks noChangeArrowheads="1"/>
          </p:cNvSpPr>
          <p:nvPr/>
        </p:nvSpPr>
        <p:spPr bwMode="auto">
          <a:xfrm>
            <a:off x="10595611" y="771630"/>
            <a:ext cx="1052512" cy="708025"/>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 is a </a:t>
            </a:r>
            <a:r>
              <a:rPr lang="en-US" sz="2000" i="1" dirty="0">
                <a:solidFill>
                  <a:srgbClr val="0000FF"/>
                </a:solidFill>
                <a:latin typeface="Calibri"/>
                <a:cs typeface="Calibri"/>
              </a:rPr>
              <a:t>state</a:t>
            </a:r>
          </a:p>
        </p:txBody>
      </p:sp>
      <p:sp>
        <p:nvSpPr>
          <p:cNvPr id="48" name="Text Box 32">
            <a:extLst>
              <a:ext uri="{FF2B5EF4-FFF2-40B4-BE49-F238E27FC236}">
                <a16:creationId xmlns:a16="http://schemas.microsoft.com/office/drawing/2014/main" id="{032C75A1-AB86-1D4E-8F7F-A416FBD3F707}"/>
              </a:ext>
            </a:extLst>
          </p:cNvPr>
          <p:cNvSpPr txBox="1">
            <a:spLocks noChangeArrowheads="1"/>
          </p:cNvSpPr>
          <p:nvPr/>
        </p:nvSpPr>
        <p:spPr bwMode="auto">
          <a:xfrm>
            <a:off x="10490864" y="2318651"/>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 is a </a:t>
            </a:r>
            <a:r>
              <a:rPr lang="en-US" sz="2000" i="1" dirty="0">
                <a:solidFill>
                  <a:srgbClr val="008000"/>
                </a:solidFill>
                <a:latin typeface="Calibri"/>
                <a:cs typeface="Calibri"/>
              </a:rPr>
              <a:t>q-state</a:t>
            </a:r>
          </a:p>
        </p:txBody>
      </p:sp>
    </p:spTree>
    <p:extLst>
      <p:ext uri="{BB962C8B-B14F-4D97-AF65-F5344CB8AC3E}">
        <p14:creationId xmlns:p14="http://schemas.microsoft.com/office/powerpoint/2010/main" val="5814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normAutofit fontScale="90000"/>
          </a:bodyPr>
          <a:lstStyle/>
          <a:p>
            <a:r>
              <a:rPr lang="en-US" dirty="0"/>
              <a:t>Examples where we assume we have V and Q Values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699203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825477"/>
          </a:xfrm>
        </p:spPr>
        <p:txBody>
          <a:bodyPr/>
          <a:lstStyle/>
          <a:p>
            <a:r>
              <a:rPr lang="en-US" dirty="0" err="1"/>
              <a:t>Gridworld</a:t>
            </a:r>
            <a:r>
              <a:rPr lang="en-US" dirty="0"/>
              <a:t> V Values</a:t>
            </a:r>
          </a:p>
        </p:txBody>
      </p:sp>
      <p:sp>
        <p:nvSpPr>
          <p:cNvPr id="5" name="TextBox 4"/>
          <p:cNvSpPr txBox="1"/>
          <p:nvPr/>
        </p:nvSpPr>
        <p:spPr>
          <a:xfrm>
            <a:off x="9523229" y="3538835"/>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1892" y="1143000"/>
            <a:ext cx="6188217" cy="5715000"/>
          </a:xfrm>
          <a:prstGeom prst="rect">
            <a:avLst/>
          </a:prstGeom>
        </p:spPr>
      </p:pic>
      <p:sp>
        <p:nvSpPr>
          <p:cNvPr id="3" name="Slide Number Placeholder 2">
            <a:extLst>
              <a:ext uri="{FF2B5EF4-FFF2-40B4-BE49-F238E27FC236}">
                <a16:creationId xmlns:a16="http://schemas.microsoft.com/office/drawing/2014/main" id="{9FF7F30B-7D78-E345-831D-192B4F43B59C}"/>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408984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1682"/>
          </a:xfrm>
        </p:spPr>
        <p:txBody>
          <a:bodyPr/>
          <a:lstStyle/>
          <a:p>
            <a:r>
              <a:rPr lang="en-US" dirty="0" err="1"/>
              <a:t>Gridworld</a:t>
            </a:r>
            <a:r>
              <a:rPr lang="en-US" dirty="0"/>
              <a:t> Q Values</a:t>
            </a:r>
          </a:p>
        </p:txBody>
      </p:sp>
      <p:sp>
        <p:nvSpPr>
          <p:cNvPr id="6" name="TextBox 5"/>
          <p:cNvSpPr txBox="1"/>
          <p:nvPr/>
        </p:nvSpPr>
        <p:spPr>
          <a:xfrm>
            <a:off x="9523229" y="3538834"/>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1355" y="1143000"/>
            <a:ext cx="6169291" cy="5714999"/>
          </a:xfrm>
          <a:prstGeom prst="rect">
            <a:avLst/>
          </a:prstGeom>
        </p:spPr>
      </p:pic>
      <p:sp>
        <p:nvSpPr>
          <p:cNvPr id="3" name="Slide Number Placeholder 2">
            <a:extLst>
              <a:ext uri="{FF2B5EF4-FFF2-40B4-BE49-F238E27FC236}">
                <a16:creationId xmlns:a16="http://schemas.microsoft.com/office/drawing/2014/main" id="{5A7720A7-9D2B-B846-9C1F-ABCEEFAA7238}"/>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69178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54449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811" y="1143000"/>
            <a:ext cx="6178378" cy="5715000"/>
          </a:xfrm>
          <a:prstGeom prst="rect">
            <a:avLst/>
          </a:prstGeom>
        </p:spPr>
      </p:pic>
      <p:sp>
        <p:nvSpPr>
          <p:cNvPr id="4" name="Slide Number Placeholder 3">
            <a:extLst>
              <a:ext uri="{FF2B5EF4-FFF2-40B4-BE49-F238E27FC236}">
                <a16:creationId xmlns:a16="http://schemas.microsoft.com/office/drawing/2014/main" id="{8746570D-C508-0847-8720-23F27F8123F3}"/>
              </a:ext>
            </a:extLst>
          </p:cNvPr>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3071168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7887"/>
          </a:xfrm>
        </p:spPr>
        <p:txBody>
          <a:bodyPr/>
          <a:lstStyle/>
          <a:p>
            <a:r>
              <a:rPr lang="en-US" dirty="0" err="1"/>
              <a:t>Gridworld</a:t>
            </a:r>
            <a:r>
              <a:rPr lang="en-US" dirty="0"/>
              <a:t> Q Values</a:t>
            </a:r>
          </a:p>
        </p:txBody>
      </p:sp>
      <p:sp>
        <p:nvSpPr>
          <p:cNvPr id="6" name="TextBox 5"/>
          <p:cNvSpPr txBox="1"/>
          <p:nvPr/>
        </p:nvSpPr>
        <p:spPr>
          <a:xfrm>
            <a:off x="9608290" y="353883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8107" y="1143000"/>
            <a:ext cx="6195786" cy="5715000"/>
          </a:xfrm>
          <a:prstGeom prst="rect">
            <a:avLst/>
          </a:prstGeom>
        </p:spPr>
      </p:pic>
      <p:sp>
        <p:nvSpPr>
          <p:cNvPr id="4" name="Slide Number Placeholder 3">
            <a:extLst>
              <a:ext uri="{FF2B5EF4-FFF2-40B4-BE49-F238E27FC236}">
                <a16:creationId xmlns:a16="http://schemas.microsoft.com/office/drawing/2014/main" id="{C5A7566A-D9F5-8442-B401-1069874BC6A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390507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19152"/>
          </a:xfrm>
        </p:spPr>
        <p:txBody>
          <a:bodyPr/>
          <a:lstStyle/>
          <a:p>
            <a:r>
              <a:rPr lang="en-US" dirty="0" err="1"/>
              <a:t>Gridworld</a:t>
            </a:r>
            <a:r>
              <a:rPr lang="en-US" dirty="0"/>
              <a:t> V Values</a:t>
            </a:r>
          </a:p>
        </p:txBody>
      </p:sp>
      <p:sp>
        <p:nvSpPr>
          <p:cNvPr id="5" name="TextBox 4"/>
          <p:cNvSpPr txBox="1"/>
          <p:nvPr/>
        </p:nvSpPr>
        <p:spPr>
          <a:xfrm>
            <a:off x="9565759" y="3534667"/>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65" y="1134664"/>
            <a:ext cx="6215470" cy="5723336"/>
          </a:xfrm>
          <a:prstGeom prst="rect">
            <a:avLst/>
          </a:prstGeom>
        </p:spPr>
      </p:pic>
      <p:sp>
        <p:nvSpPr>
          <p:cNvPr id="4" name="Slide Number Placeholder 3">
            <a:extLst>
              <a:ext uri="{FF2B5EF4-FFF2-40B4-BE49-F238E27FC236}">
                <a16:creationId xmlns:a16="http://schemas.microsoft.com/office/drawing/2014/main" id="{21C518F3-328B-E746-8BA2-A1355436A558}"/>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314600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33898" y="2028145"/>
            <a:ext cx="3823167" cy="1000434"/>
            <a:chOff x="5700228" y="1495525"/>
            <a:chExt cx="4214334" cy="1102793"/>
          </a:xfrm>
        </p:grpSpPr>
        <p:sp>
          <p:nvSpPr>
            <p:cNvPr id="37" name="Text Box 41"/>
            <p:cNvSpPr txBox="1">
              <a:spLocks noChangeAspect="1" noChangeArrowheads="1"/>
            </p:cNvSpPr>
            <p:nvPr/>
          </p:nvSpPr>
          <p:spPr bwMode="auto">
            <a:xfrm>
              <a:off x="5700228" y="1495525"/>
              <a:ext cx="4214334"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finite horizon</a:t>
              </a:r>
            </a:p>
          </p:txBody>
        </p:sp>
        <p:grpSp>
          <p:nvGrpSpPr>
            <p:cNvPr id="2" name="Group 1"/>
            <p:cNvGrpSpPr/>
            <p:nvPr/>
          </p:nvGrpSpPr>
          <p:grpSpPr>
            <a:xfrm>
              <a:off x="6073469" y="1996004"/>
              <a:ext cx="3467853" cy="602314"/>
              <a:chOff x="5711114" y="1996004"/>
              <a:chExt cx="3467853" cy="602314"/>
            </a:xfrm>
          </p:grpSpPr>
          <p:sp>
            <p:nvSpPr>
              <p:cNvPr id="42"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3" name="Text Box 49"/>
                  <p:cNvSpPr txBox="1">
                    <a:spLocks noChangeArrowheads="1"/>
                  </p:cNvSpPr>
                  <p:nvPr/>
                </p:nvSpPr>
                <p:spPr bwMode="auto">
                  <a:xfrm>
                    <a:off x="7268522" y="2010185"/>
                    <a:ext cx="1910445"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3" name="Text Box 49"/>
                  <p:cNvSpPr txBox="1">
                    <a:spLocks noRot="1" noChangeAspect="1" noMove="1" noResize="1" noEditPoints="1" noAdjustHandles="1" noChangeArrowheads="1" noChangeShapeType="1" noTextEdit="1"/>
                  </p:cNvSpPr>
                  <p:nvPr/>
                </p:nvSpPr>
                <p:spPr bwMode="auto">
                  <a:xfrm>
                    <a:off x="7268522" y="2010185"/>
                    <a:ext cx="1910445" cy="588133"/>
                  </a:xfrm>
                  <a:prstGeom prst="rect">
                    <a:avLst/>
                  </a:prstGeom>
                  <a:blipFill>
                    <a:blip r:embed="rId9"/>
                    <a:stretch>
                      <a:fillRect t="-104651" b="-172093"/>
                    </a:stretch>
                  </a:blipFill>
                  <a:ln w="9525">
                    <a:noFill/>
                    <a:miter lim="800000"/>
                    <a:headEnd/>
                    <a:tailEnd/>
                  </a:ln>
                  <a:effectLst/>
                </p:spPr>
                <p:txBody>
                  <a:bodyPr/>
                  <a:lstStyle/>
                  <a:p>
                    <a:r>
                      <a:rPr lang="en-US">
                        <a:noFill/>
                      </a:rPr>
                      <a:t> </a:t>
                    </a:r>
                  </a:p>
                </p:txBody>
              </p:sp>
            </mc:Fallback>
          </mc:AlternateContent>
        </p:grpSp>
      </p:grpSp>
      <p:grpSp>
        <p:nvGrpSpPr>
          <p:cNvPr id="5" name="Group 4"/>
          <p:cNvGrpSpPr/>
          <p:nvPr/>
        </p:nvGrpSpPr>
        <p:grpSpPr>
          <a:xfrm>
            <a:off x="2041045" y="4405391"/>
            <a:ext cx="3608873" cy="1001154"/>
            <a:chOff x="5587126" y="4485861"/>
            <a:chExt cx="3978114" cy="1103587"/>
          </a:xfrm>
        </p:grpSpPr>
        <p:sp>
          <p:nvSpPr>
            <p:cNvPr id="256042" name="Text Box 42"/>
            <p:cNvSpPr txBox="1">
              <a:spLocks noChangeAspect="1" noChangeArrowheads="1"/>
            </p:cNvSpPr>
            <p:nvPr/>
          </p:nvSpPr>
          <p:spPr bwMode="auto">
            <a:xfrm>
              <a:off x="6068512" y="4485861"/>
              <a:ext cx="3015343" cy="532649"/>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rPr>
                <a:t>Discounted </a:t>
              </a:r>
              <a:r>
                <a:rPr lang="en-US" sz="2540" dirty="0">
                  <a:solidFill>
                    <a:srgbClr val="0033CC"/>
                  </a:solidFill>
                </a:rPr>
                <a:t>cost</a:t>
              </a:r>
            </a:p>
          </p:txBody>
        </p:sp>
        <p:grpSp>
          <p:nvGrpSpPr>
            <p:cNvPr id="4" name="Group 3"/>
            <p:cNvGrpSpPr/>
            <p:nvPr/>
          </p:nvGrpSpPr>
          <p:grpSpPr>
            <a:xfrm>
              <a:off x="5587126" y="5001315"/>
              <a:ext cx="3978114" cy="588133"/>
              <a:chOff x="5587126" y="5001315"/>
              <a:chExt cx="3978114" cy="588133"/>
            </a:xfrm>
          </p:grpSpPr>
          <p:sp>
            <p:nvSpPr>
              <p:cNvPr id="48" name="Text Box 49"/>
              <p:cNvSpPr txBox="1">
                <a:spLocks noChangeArrowheads="1"/>
              </p:cNvSpPr>
              <p:nvPr/>
            </p:nvSpPr>
            <p:spPr bwMode="auto">
              <a:xfrm>
                <a:off x="5587126" y="500718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9" name="Text Box 49"/>
                  <p:cNvSpPr txBox="1">
                    <a:spLocks noChangeArrowheads="1"/>
                  </p:cNvSpPr>
                  <p:nvPr/>
                </p:nvSpPr>
                <p:spPr bwMode="auto">
                  <a:xfrm>
                    <a:off x="6886607" y="5001315"/>
                    <a:ext cx="2678633"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540" i="1">
                                        <a:latin typeface="Cambria Math" panose="02040503050406030204" pitchFamily="18" charset="0"/>
                                        <a:ea typeface="Cambria Math" panose="02040503050406030204" pitchFamily="18" charset="0"/>
                                        <a:cs typeface="Times New Roman" panose="02020603050405020304" pitchFamily="18" charset="0"/>
                                      </a:rPr>
                                      <m:t>𝜆</m:t>
                                    </m:r>
                                  </m:e>
                                  <m:sup>
                                    <m:r>
                                      <a:rPr lang="en-US" sz="2540" i="1">
                                        <a:latin typeface="Cambria Math" panose="02040503050406030204" pitchFamily="18" charset="0"/>
                                        <a:ea typeface="Cambria Math" panose="02040503050406030204" pitchFamily="18" charset="0"/>
                                        <a:cs typeface="Times New Roman" panose="02020603050405020304" pitchFamily="18" charset="0"/>
                                      </a:rPr>
                                      <m:t>𝑖</m:t>
                                    </m:r>
                                  </m:sup>
                                </m:sSup>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9" name="Text Box 49"/>
                  <p:cNvSpPr txBox="1">
                    <a:spLocks noRot="1" noChangeAspect="1" noMove="1" noResize="1" noEditPoints="1" noAdjustHandles="1" noChangeArrowheads="1" noChangeShapeType="1" noTextEdit="1"/>
                  </p:cNvSpPr>
                  <p:nvPr/>
                </p:nvSpPr>
                <p:spPr bwMode="auto">
                  <a:xfrm>
                    <a:off x="6886607" y="5001315"/>
                    <a:ext cx="2678633" cy="588133"/>
                  </a:xfrm>
                  <a:prstGeom prst="rect">
                    <a:avLst/>
                  </a:prstGeom>
                  <a:blipFill>
                    <a:blip r:embed="rId10"/>
                    <a:stretch>
                      <a:fillRect t="-111905" b="-173810"/>
                    </a:stretch>
                  </a:blipFill>
                  <a:ln w="9525">
                    <a:noFill/>
                    <a:miter lim="800000"/>
                    <a:headEnd/>
                    <a:tailEnd/>
                  </a:ln>
                  <a:effectLst/>
                </p:spPr>
                <p:txBody>
                  <a:bodyPr/>
                  <a:lstStyle/>
                  <a:p>
                    <a:r>
                      <a:rPr lang="en-US">
                        <a:noFill/>
                      </a:rPr>
                      <a:t> </a:t>
                    </a:r>
                  </a:p>
                </p:txBody>
              </p:sp>
            </mc:Fallback>
          </mc:AlternateContent>
        </p:grpSp>
      </p:grpSp>
      <p:grpSp>
        <p:nvGrpSpPr>
          <p:cNvPr id="8" name="Group 7"/>
          <p:cNvGrpSpPr/>
          <p:nvPr/>
        </p:nvGrpSpPr>
        <p:grpSpPr>
          <a:xfrm>
            <a:off x="1672850" y="5660626"/>
            <a:ext cx="4115960" cy="1164913"/>
            <a:chOff x="5281624" y="5653771"/>
            <a:chExt cx="4537084" cy="1284100"/>
          </a:xfrm>
        </p:grpSpPr>
        <p:sp>
          <p:nvSpPr>
            <p:cNvPr id="256041" name="Text Box 41"/>
            <p:cNvSpPr txBox="1">
              <a:spLocks noChangeAspect="1" noChangeArrowheads="1"/>
            </p:cNvSpPr>
            <p:nvPr/>
          </p:nvSpPr>
          <p:spPr bwMode="auto">
            <a:xfrm>
              <a:off x="5779343" y="5653771"/>
              <a:ext cx="3794411"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990099"/>
                  </a:solidFill>
                </a:rPr>
                <a:t>Limiting average </a:t>
              </a:r>
              <a:r>
                <a:rPr lang="en-US" sz="2540" dirty="0">
                  <a:solidFill>
                    <a:schemeClr val="accent2"/>
                  </a:solidFill>
                </a:rPr>
                <a:t>cost</a:t>
              </a:r>
            </a:p>
          </p:txBody>
        </p:sp>
        <p:grpSp>
          <p:nvGrpSpPr>
            <p:cNvPr id="6" name="Group 5"/>
            <p:cNvGrpSpPr/>
            <p:nvPr/>
          </p:nvGrpSpPr>
          <p:grpSpPr>
            <a:xfrm>
              <a:off x="5281624" y="6169008"/>
              <a:ext cx="4537084" cy="768863"/>
              <a:chOff x="5428849" y="6169008"/>
              <a:chExt cx="4537084" cy="768863"/>
            </a:xfrm>
          </p:grpSpPr>
          <p:sp>
            <p:nvSpPr>
              <p:cNvPr id="52" name="Text Box 49"/>
              <p:cNvSpPr txBox="1">
                <a:spLocks noChangeArrowheads="1"/>
              </p:cNvSpPr>
              <p:nvPr/>
            </p:nvSpPr>
            <p:spPr bwMode="auto">
              <a:xfrm>
                <a:off x="5428849" y="6237782"/>
                <a:ext cx="171741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53" name="Text Box 49"/>
                  <p:cNvSpPr txBox="1">
                    <a:spLocks noChangeArrowheads="1"/>
                  </p:cNvSpPr>
                  <p:nvPr/>
                </p:nvSpPr>
                <p:spPr bwMode="auto">
                  <a:xfrm>
                    <a:off x="6990955" y="6169008"/>
                    <a:ext cx="2974978" cy="76886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func>
                              <m:func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sz="2540">
                                        <a:latin typeface="Cambria Math" panose="02040503050406030204" pitchFamily="18" charset="0"/>
                                        <a:ea typeface="Cambria Math" panose="02040503050406030204" pitchFamily="18" charset="0"/>
                                        <a:cs typeface="Times New Roman" panose="02020603050405020304" pitchFamily="18" charset="0"/>
                                      </a:rPr>
                                      <m:t>lim</m:t>
                                    </m:r>
                                  </m:e>
                                  <m:lim>
                                    <m:r>
                                      <a:rPr lang="en-US" sz="2540" i="1">
                                        <a:latin typeface="Cambria Math" panose="02040503050406030204" pitchFamily="18" charset="0"/>
                                        <a:ea typeface="Cambria Math" panose="02040503050406030204" pitchFamily="18" charset="0"/>
                                        <a:cs typeface="Times New Roman" panose="02020603050405020304" pitchFamily="18" charset="0"/>
                                      </a:rPr>
                                      <m:t>𝑇</m:t>
                                    </m:r>
                                    <m:r>
                                      <m:rPr>
                                        <m:brk m:alnAt="23"/>
                                      </m:rPr>
                                      <a:rPr lang="en-US" sz="2540" i="1">
                                        <a:latin typeface="Cambria Math" panose="02040503050406030204" pitchFamily="18" charset="0"/>
                                        <a:ea typeface="Cambria Math" panose="02040503050406030204" pitchFamily="18" charset="0"/>
                                        <a:cs typeface="Times New Roman" panose="02020603050405020304" pitchFamily="18" charset="0"/>
                                      </a:rPr>
                                      <m:t>→</m:t>
                                    </m:r>
                                    <m:r>
                                      <a:rPr lang="en-US" sz="2540" i="1">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Pr>
                                  <m:num>
                                    <m:r>
                                      <a:rPr lang="en-US" sz="254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540" i="1">
                                        <a:latin typeface="Cambria Math" panose="02040503050406030204" pitchFamily="18" charset="0"/>
                                        <a:ea typeface="Cambria Math" panose="02040503050406030204" pitchFamily="18" charset="0"/>
                                        <a:cs typeface="Times New Roman" panose="02020603050405020304" pitchFamily="18" charset="0"/>
                                      </a:rPr>
                                      <m:t>𝑇</m:t>
                                    </m:r>
                                  </m:den>
                                </m:f>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r>
                                      <a:rPr lang="en-US" sz="2540" i="1">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func>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 name="Text Box 49"/>
                  <p:cNvSpPr txBox="1">
                    <a:spLocks noRot="1" noChangeAspect="1" noMove="1" noResize="1" noEditPoints="1" noAdjustHandles="1" noChangeArrowheads="1" noChangeShapeType="1" noTextEdit="1"/>
                  </p:cNvSpPr>
                  <p:nvPr/>
                </p:nvSpPr>
                <p:spPr bwMode="auto">
                  <a:xfrm>
                    <a:off x="6990955" y="6169008"/>
                    <a:ext cx="2974978" cy="768863"/>
                  </a:xfrm>
                  <a:prstGeom prst="rect">
                    <a:avLst/>
                  </a:prstGeom>
                  <a:blipFill>
                    <a:blip r:embed="rId11"/>
                    <a:stretch>
                      <a:fillRect t="-70909" b="-121818"/>
                    </a:stretch>
                  </a:blipFill>
                  <a:ln w="9525">
                    <a:noFill/>
                    <a:miter lim="800000"/>
                    <a:headEnd/>
                    <a:tailEnd/>
                  </a:ln>
                  <a:effectLst/>
                </p:spPr>
                <p:txBody>
                  <a:bodyPr/>
                  <a:lstStyle/>
                  <a:p>
                    <a:r>
                      <a:rPr lang="en-US">
                        <a:noFill/>
                      </a:rPr>
                      <a:t> </a:t>
                    </a:r>
                  </a:p>
                </p:txBody>
              </p:sp>
            </mc:Fallback>
          </mc:AlternateContent>
        </p:grpSp>
      </p:grpSp>
      <p:cxnSp>
        <p:nvCxnSpPr>
          <p:cNvPr id="16" name="Straight Connector 15"/>
          <p:cNvCxnSpPr/>
          <p:nvPr/>
        </p:nvCxnSpPr>
        <p:spPr bwMode="auto">
          <a:xfrm>
            <a:off x="3773310" y="5927611"/>
            <a:ext cx="455766" cy="0"/>
          </a:xfrm>
          <a:prstGeom prst="line">
            <a:avLst/>
          </a:prstGeom>
          <a:solidFill>
            <a:srgbClr val="00B8FF"/>
          </a:solidFill>
          <a:ln w="25400" cap="flat" cmpd="sng" algn="ctr">
            <a:solidFill>
              <a:srgbClr val="0033CC"/>
            </a:solidFill>
            <a:prstDash val="solid"/>
            <a:round/>
            <a:headEnd type="none" w="med" len="med"/>
            <a:tailEnd type="none" w="med" len="med"/>
          </a:ln>
          <a:effectLst/>
        </p:spPr>
      </p:cxnSp>
      <p:grpSp>
        <p:nvGrpSpPr>
          <p:cNvPr id="54" name="Group 53"/>
          <p:cNvGrpSpPr/>
          <p:nvPr/>
        </p:nvGrpSpPr>
        <p:grpSpPr>
          <a:xfrm>
            <a:off x="1830600" y="3266220"/>
            <a:ext cx="4029764" cy="950741"/>
            <a:chOff x="5700227" y="1495525"/>
            <a:chExt cx="4442069" cy="1048015"/>
          </a:xfrm>
        </p:grpSpPr>
        <p:sp>
          <p:nvSpPr>
            <p:cNvPr id="57" name="Text Box 41"/>
            <p:cNvSpPr txBox="1">
              <a:spLocks noChangeAspect="1" noChangeArrowheads="1"/>
            </p:cNvSpPr>
            <p:nvPr/>
          </p:nvSpPr>
          <p:spPr bwMode="auto">
            <a:xfrm>
              <a:off x="5700227" y="1495525"/>
              <a:ext cx="444206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infinite horizon</a:t>
              </a:r>
            </a:p>
          </p:txBody>
        </p:sp>
        <p:grpSp>
          <p:nvGrpSpPr>
            <p:cNvPr id="58" name="Group 57"/>
            <p:cNvGrpSpPr/>
            <p:nvPr/>
          </p:nvGrpSpPr>
          <p:grpSpPr>
            <a:xfrm>
              <a:off x="6073469" y="1996004"/>
              <a:ext cx="3467853" cy="547536"/>
              <a:chOff x="5711114" y="1996004"/>
              <a:chExt cx="3467853" cy="547536"/>
            </a:xfrm>
          </p:grpSpPr>
          <p:sp>
            <p:nvSpPr>
              <p:cNvPr id="59"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60" name="Text Box 49"/>
                  <p:cNvSpPr txBox="1">
                    <a:spLocks noChangeArrowheads="1"/>
                  </p:cNvSpPr>
                  <p:nvPr/>
                </p:nvSpPr>
                <p:spPr bwMode="auto">
                  <a:xfrm>
                    <a:off x="7268522" y="2010185"/>
                    <a:ext cx="1910445" cy="533355"/>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0" name="Text Box 49"/>
                  <p:cNvSpPr txBox="1">
                    <a:spLocks noRot="1" noChangeAspect="1" noMove="1" noResize="1" noEditPoints="1" noAdjustHandles="1" noChangeArrowheads="1" noChangeShapeType="1" noTextEdit="1"/>
                  </p:cNvSpPr>
                  <p:nvPr/>
                </p:nvSpPr>
                <p:spPr bwMode="auto">
                  <a:xfrm>
                    <a:off x="7268522" y="2010185"/>
                    <a:ext cx="1910445" cy="533355"/>
                  </a:xfrm>
                  <a:prstGeom prst="rect">
                    <a:avLst/>
                  </a:prstGeom>
                  <a:blipFill>
                    <a:blip r:embed="rId12"/>
                    <a:stretch>
                      <a:fillRect t="-120513" b="-192308"/>
                    </a:stretch>
                  </a:blipFill>
                  <a:ln w="9525">
                    <a:noFill/>
                    <a:miter lim="800000"/>
                    <a:headEnd/>
                    <a:tailEnd/>
                  </a:ln>
                  <a:effectLst/>
                </p:spPr>
                <p:txBody>
                  <a:bodyPr/>
                  <a:lstStyle/>
                  <a:p>
                    <a:r>
                      <a:rPr lang="en-US">
                        <a:noFill/>
                      </a:rPr>
                      <a:t> </a:t>
                    </a:r>
                  </a:p>
                </p:txBody>
              </p:sp>
            </mc:Fallback>
          </mc:AlternateContent>
        </p:grpSp>
      </p:grpSp>
      <p:sp>
        <p:nvSpPr>
          <p:cNvPr id="7" name="Title 6">
            <a:extLst>
              <a:ext uri="{FF2B5EF4-FFF2-40B4-BE49-F238E27FC236}">
                <a16:creationId xmlns:a16="http://schemas.microsoft.com/office/drawing/2014/main" id="{E110A179-8959-4340-930D-FF68C815186A}"/>
              </a:ext>
            </a:extLst>
          </p:cNvPr>
          <p:cNvSpPr>
            <a:spLocks noGrp="1"/>
          </p:cNvSpPr>
          <p:nvPr>
            <p:ph type="title"/>
          </p:nvPr>
        </p:nvSpPr>
        <p:spPr/>
        <p:txBody>
          <a:bodyPr/>
          <a:lstStyle/>
          <a:p>
            <a:r>
              <a:rPr lang="en-US" dirty="0">
                <a:cs typeface="Times New Roman" panose="02020603050405020304" pitchFamily="18" charset="0"/>
              </a:rPr>
              <a:t>Turn-based Stochastic Games (TBSGs)</a:t>
            </a:r>
            <a:endParaRPr lang="en-US" dirty="0"/>
          </a:p>
        </p:txBody>
      </p:sp>
      <p:sp>
        <p:nvSpPr>
          <p:cNvPr id="9" name="Content Placeholder 8">
            <a:extLst>
              <a:ext uri="{FF2B5EF4-FFF2-40B4-BE49-F238E27FC236}">
                <a16:creationId xmlns:a16="http://schemas.microsoft.com/office/drawing/2014/main" id="{AD2B4089-8C50-0543-9B89-08DFC4FDE34A}"/>
              </a:ext>
            </a:extLst>
          </p:cNvPr>
          <p:cNvSpPr>
            <a:spLocks noGrp="1"/>
          </p:cNvSpPr>
          <p:nvPr>
            <p:ph idx="1"/>
          </p:nvPr>
        </p:nvSpPr>
        <p:spPr>
          <a:xfrm>
            <a:off x="609601" y="1625012"/>
            <a:ext cx="2556226" cy="682974"/>
          </a:xfrm>
        </p:spPr>
        <p:txBody>
          <a:bodyPr/>
          <a:lstStyle/>
          <a:p>
            <a:r>
              <a:rPr lang="en-US" dirty="0"/>
              <a:t>Objective function?</a:t>
            </a:r>
          </a:p>
        </p:txBody>
      </p:sp>
      <p:sp>
        <p:nvSpPr>
          <p:cNvPr id="63" name="TextBox 62">
            <a:extLst>
              <a:ext uri="{FF2B5EF4-FFF2-40B4-BE49-F238E27FC236}">
                <a16:creationId xmlns:a16="http://schemas.microsoft.com/office/drawing/2014/main" id="{B24D907D-7578-6144-97F4-5878F14E5973}"/>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grpSp>
        <p:nvGrpSpPr>
          <p:cNvPr id="64" name="Group 63">
            <a:extLst>
              <a:ext uri="{FF2B5EF4-FFF2-40B4-BE49-F238E27FC236}">
                <a16:creationId xmlns:a16="http://schemas.microsoft.com/office/drawing/2014/main" id="{8222EB99-7BE8-164E-B6F2-A1484C3A689A}"/>
              </a:ext>
            </a:extLst>
          </p:cNvPr>
          <p:cNvGrpSpPr/>
          <p:nvPr/>
        </p:nvGrpSpPr>
        <p:grpSpPr>
          <a:xfrm>
            <a:off x="8331200" y="2739652"/>
            <a:ext cx="2713245" cy="2763651"/>
            <a:chOff x="562428" y="3652861"/>
            <a:chExt cx="2990850" cy="3046413"/>
          </a:xfrm>
        </p:grpSpPr>
        <p:grpSp>
          <p:nvGrpSpPr>
            <p:cNvPr id="65" name="Group 64">
              <a:extLst>
                <a:ext uri="{FF2B5EF4-FFF2-40B4-BE49-F238E27FC236}">
                  <a16:creationId xmlns:a16="http://schemas.microsoft.com/office/drawing/2014/main" id="{811BE086-3ED1-FB42-A621-AB43B00B03C6}"/>
                </a:ext>
              </a:extLst>
            </p:cNvPr>
            <p:cNvGrpSpPr/>
            <p:nvPr/>
          </p:nvGrpSpPr>
          <p:grpSpPr>
            <a:xfrm>
              <a:off x="562428" y="3652861"/>
              <a:ext cx="2990850" cy="3046413"/>
              <a:chOff x="584200" y="2076450"/>
              <a:chExt cx="2990850" cy="3046413"/>
            </a:xfrm>
          </p:grpSpPr>
          <p:sp>
            <p:nvSpPr>
              <p:cNvPr id="68" name="Oval 4">
                <a:extLst>
                  <a:ext uri="{FF2B5EF4-FFF2-40B4-BE49-F238E27FC236}">
                    <a16:creationId xmlns:a16="http://schemas.microsoft.com/office/drawing/2014/main" id="{5AA34D24-2C23-0342-A41A-DB26BD1ED682}"/>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69" name="Oval 6">
                <a:extLst>
                  <a:ext uri="{FF2B5EF4-FFF2-40B4-BE49-F238E27FC236}">
                    <a16:creationId xmlns:a16="http://schemas.microsoft.com/office/drawing/2014/main" id="{2C5A89CF-11A5-CE49-AA01-D4D19C0FB1D3}"/>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0" name="Oval 7">
                <a:extLst>
                  <a:ext uri="{FF2B5EF4-FFF2-40B4-BE49-F238E27FC236}">
                    <a16:creationId xmlns:a16="http://schemas.microsoft.com/office/drawing/2014/main" id="{A13DA9D8-E598-1C49-B9BD-85AAEEE118DE}"/>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71" name="Oval 8">
                <a:extLst>
                  <a:ext uri="{FF2B5EF4-FFF2-40B4-BE49-F238E27FC236}">
                    <a16:creationId xmlns:a16="http://schemas.microsoft.com/office/drawing/2014/main" id="{89ADB1B2-15C3-BF40-BBCD-3127C301898C}"/>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2" name="Oval 9">
                <a:extLst>
                  <a:ext uri="{FF2B5EF4-FFF2-40B4-BE49-F238E27FC236}">
                    <a16:creationId xmlns:a16="http://schemas.microsoft.com/office/drawing/2014/main" id="{2B1227C2-9A7E-8741-830E-F2EF98166937}"/>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3" name="Oval 10">
                <a:extLst>
                  <a:ext uri="{FF2B5EF4-FFF2-40B4-BE49-F238E27FC236}">
                    <a16:creationId xmlns:a16="http://schemas.microsoft.com/office/drawing/2014/main" id="{F6AC0A30-2AF4-3E41-9148-CE6546C89571}"/>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4" name="Oval 11">
                <a:extLst>
                  <a:ext uri="{FF2B5EF4-FFF2-40B4-BE49-F238E27FC236}">
                    <a16:creationId xmlns:a16="http://schemas.microsoft.com/office/drawing/2014/main" id="{5670A24A-2DC1-2F4E-821A-9136AA61C8D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5" name="Oval 12">
                <a:extLst>
                  <a:ext uri="{FF2B5EF4-FFF2-40B4-BE49-F238E27FC236}">
                    <a16:creationId xmlns:a16="http://schemas.microsoft.com/office/drawing/2014/main" id="{F7B548D2-0920-BA43-AA9E-0019C1D2359F}"/>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6" name="Oval 13">
                <a:extLst>
                  <a:ext uri="{FF2B5EF4-FFF2-40B4-BE49-F238E27FC236}">
                    <a16:creationId xmlns:a16="http://schemas.microsoft.com/office/drawing/2014/main" id="{6291FCA7-81FA-A449-8BB2-5BC06F707E75}"/>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7" name="Rectangle 14">
                <a:extLst>
                  <a:ext uri="{FF2B5EF4-FFF2-40B4-BE49-F238E27FC236}">
                    <a16:creationId xmlns:a16="http://schemas.microsoft.com/office/drawing/2014/main" id="{58DF3027-D1C7-5E40-B5D4-15CD7687F36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78" name="AutoShape 15">
                <a:extLst>
                  <a:ext uri="{FF2B5EF4-FFF2-40B4-BE49-F238E27FC236}">
                    <a16:creationId xmlns:a16="http://schemas.microsoft.com/office/drawing/2014/main" id="{681EED21-C7CD-104C-86D0-8DEDBE1AFF81}"/>
                  </a:ext>
                </a:extLst>
              </p:cNvPr>
              <p:cNvCxnSpPr>
                <a:cxnSpLocks noChangeAspect="1" noChangeShapeType="1"/>
                <a:stCxn id="69" idx="3"/>
                <a:endCxn id="77"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79" name="AutoShape 16">
                <a:extLst>
                  <a:ext uri="{FF2B5EF4-FFF2-40B4-BE49-F238E27FC236}">
                    <a16:creationId xmlns:a16="http://schemas.microsoft.com/office/drawing/2014/main" id="{E59707E1-E2CE-E741-ABBC-888A1B370D05}"/>
                  </a:ext>
                </a:extLst>
              </p:cNvPr>
              <p:cNvCxnSpPr>
                <a:cxnSpLocks noChangeAspect="1" noChangeShapeType="1"/>
                <a:stCxn id="77" idx="1"/>
                <a:endCxn id="73"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80" name="AutoShape 17">
                <a:extLst>
                  <a:ext uri="{FF2B5EF4-FFF2-40B4-BE49-F238E27FC236}">
                    <a16:creationId xmlns:a16="http://schemas.microsoft.com/office/drawing/2014/main" id="{EE47FEFB-5F74-F641-8492-BA4C58D8C784}"/>
                  </a:ext>
                </a:extLst>
              </p:cNvPr>
              <p:cNvCxnSpPr>
                <a:cxnSpLocks noChangeAspect="1" noChangeShapeType="1"/>
                <a:stCxn id="77" idx="1"/>
                <a:endCxn id="68"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81" name="AutoShape 18">
                <a:extLst>
                  <a:ext uri="{FF2B5EF4-FFF2-40B4-BE49-F238E27FC236}">
                    <a16:creationId xmlns:a16="http://schemas.microsoft.com/office/drawing/2014/main" id="{B77CDE49-3081-A849-A8E1-ED905AAFE1F3}"/>
                  </a:ext>
                </a:extLst>
              </p:cNvPr>
              <p:cNvCxnSpPr>
                <a:cxnSpLocks noChangeAspect="1" noChangeShapeType="1"/>
                <a:stCxn id="77" idx="1"/>
                <a:endCxn id="74"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82" name="Rectangle 19">
                <a:extLst>
                  <a:ext uri="{FF2B5EF4-FFF2-40B4-BE49-F238E27FC236}">
                    <a16:creationId xmlns:a16="http://schemas.microsoft.com/office/drawing/2014/main" id="{F60D7929-7B66-A74E-95F3-50C37982EC84}"/>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83" name="AutoShape 20">
                <a:extLst>
                  <a:ext uri="{FF2B5EF4-FFF2-40B4-BE49-F238E27FC236}">
                    <a16:creationId xmlns:a16="http://schemas.microsoft.com/office/drawing/2014/main" id="{42891488-B919-8E42-826D-D2ADE0CB207D}"/>
                  </a:ext>
                </a:extLst>
              </p:cNvPr>
              <p:cNvCxnSpPr>
                <a:cxnSpLocks noChangeAspect="1" noChangeShapeType="1"/>
                <a:stCxn id="69" idx="4"/>
                <a:endCxn id="82"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84" name="AutoShape 21">
                <a:extLst>
                  <a:ext uri="{FF2B5EF4-FFF2-40B4-BE49-F238E27FC236}">
                    <a16:creationId xmlns:a16="http://schemas.microsoft.com/office/drawing/2014/main" id="{3F51C2AA-78E5-654F-AACA-84D64D0880FF}"/>
                  </a:ext>
                </a:extLst>
              </p:cNvPr>
              <p:cNvCxnSpPr>
                <a:cxnSpLocks noChangeAspect="1" noChangeShapeType="1"/>
                <a:stCxn id="82" idx="2"/>
                <a:endCxn id="76"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85" name="AutoShape 22">
                <a:extLst>
                  <a:ext uri="{FF2B5EF4-FFF2-40B4-BE49-F238E27FC236}">
                    <a16:creationId xmlns:a16="http://schemas.microsoft.com/office/drawing/2014/main" id="{51C80977-72A8-A34D-AAF5-F72E29D8B0CB}"/>
                  </a:ext>
                </a:extLst>
              </p:cNvPr>
              <p:cNvCxnSpPr>
                <a:cxnSpLocks noChangeAspect="1" noChangeShapeType="1"/>
                <a:stCxn id="82" idx="2"/>
                <a:endCxn id="91"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86" name="Picture 23" descr="TP_tmp">
                <a:extLst>
                  <a:ext uri="{FF2B5EF4-FFF2-40B4-BE49-F238E27FC236}">
                    <a16:creationId xmlns:a16="http://schemas.microsoft.com/office/drawing/2014/main" id="{A5773DEB-4E45-A44D-ADB5-D0F11F9B00FD}"/>
                  </a:ext>
                </a:extLst>
              </p:cNvPr>
              <p:cNvPicPr>
                <a:picLocks noChangeAspect="1" noChangeArrowheads="1"/>
              </p:cNvPicPr>
              <p:nvPr>
                <p:custDataLst>
                  <p:tags r:id="rId1"/>
                </p:custDataLst>
              </p:nvPr>
            </p:nvPicPr>
            <p:blipFill>
              <a:blip r:embed="rId13"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87" name="Picture 24" descr="TP_tmp">
                <a:extLst>
                  <a:ext uri="{FF2B5EF4-FFF2-40B4-BE49-F238E27FC236}">
                    <a16:creationId xmlns:a16="http://schemas.microsoft.com/office/drawing/2014/main" id="{0FF252B6-8F64-1046-A7DE-8F75D0810319}"/>
                  </a:ext>
                </a:extLst>
              </p:cNvPr>
              <p:cNvPicPr>
                <a:picLocks noChangeAspect="1" noChangeArrowheads="1"/>
              </p:cNvPicPr>
              <p:nvPr>
                <p:custDataLst>
                  <p:tags r:id="rId2"/>
                </p:custDataLst>
              </p:nvPr>
            </p:nvPicPr>
            <p:blipFill>
              <a:blip r:embed="rId13"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88" name="Picture 25" descr="TP_tmp">
                <a:extLst>
                  <a:ext uri="{FF2B5EF4-FFF2-40B4-BE49-F238E27FC236}">
                    <a16:creationId xmlns:a16="http://schemas.microsoft.com/office/drawing/2014/main" id="{E1619CD9-970E-4944-BF54-82648DFA7C2C}"/>
                  </a:ext>
                </a:extLst>
              </p:cNvPr>
              <p:cNvPicPr>
                <a:picLocks noChangeAspect="1" noChangeArrowheads="1"/>
              </p:cNvPicPr>
              <p:nvPr>
                <p:custDataLst>
                  <p:tags r:id="rId3"/>
                </p:custDataLst>
              </p:nvPr>
            </p:nvPicPr>
            <p:blipFill>
              <a:blip r:embed="rId14"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89" name="Picture 26" descr="TP_tmp">
                <a:extLst>
                  <a:ext uri="{FF2B5EF4-FFF2-40B4-BE49-F238E27FC236}">
                    <a16:creationId xmlns:a16="http://schemas.microsoft.com/office/drawing/2014/main" id="{C9482D69-43AC-D448-AF8E-5F891BD34587}"/>
                  </a:ext>
                </a:extLst>
              </p:cNvPr>
              <p:cNvPicPr>
                <a:picLocks noChangeAspect="1" noChangeArrowheads="1"/>
              </p:cNvPicPr>
              <p:nvPr>
                <p:custDataLst>
                  <p:tags r:id="rId4"/>
                </p:custDataLst>
              </p:nvPr>
            </p:nvPicPr>
            <p:blipFill>
              <a:blip r:embed="rId15"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90" name="Picture 27" descr="TP_tmp">
                <a:extLst>
                  <a:ext uri="{FF2B5EF4-FFF2-40B4-BE49-F238E27FC236}">
                    <a16:creationId xmlns:a16="http://schemas.microsoft.com/office/drawing/2014/main" id="{B098061B-1827-BB45-8459-131DFA79C302}"/>
                  </a:ext>
                </a:extLst>
              </p:cNvPr>
              <p:cNvPicPr>
                <a:picLocks noChangeAspect="1" noChangeArrowheads="1"/>
              </p:cNvPicPr>
              <p:nvPr>
                <p:custDataLst>
                  <p:tags r:id="rId5"/>
                </p:custDataLst>
              </p:nvPr>
            </p:nvPicPr>
            <p:blipFill>
              <a:blip r:embed="rId16"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91" name="Oval 8">
                <a:extLst>
                  <a:ext uri="{FF2B5EF4-FFF2-40B4-BE49-F238E27FC236}">
                    <a16:creationId xmlns:a16="http://schemas.microsoft.com/office/drawing/2014/main" id="{CBD41C5D-CACA-7F4D-ABB7-C088D748F71A}"/>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21" name="Curved Connector 120">
                <a:extLst>
                  <a:ext uri="{FF2B5EF4-FFF2-40B4-BE49-F238E27FC236}">
                    <a16:creationId xmlns:a16="http://schemas.microsoft.com/office/drawing/2014/main" id="{9BB55620-73C0-EA45-ADC3-D12EF9FE0185}"/>
                  </a:ext>
                </a:extLst>
              </p:cNvPr>
              <p:cNvCxnSpPr>
                <a:stCxn id="91" idx="4"/>
                <a:endCxn id="91"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22" name="Picture 121" descr="TP_tmp">
                <a:extLst>
                  <a:ext uri="{FF2B5EF4-FFF2-40B4-BE49-F238E27FC236}">
                    <a16:creationId xmlns:a16="http://schemas.microsoft.com/office/drawing/2014/main" id="{8A65CD10-B356-E342-864F-3A1542379E6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A2F49C0-EBBC-D449-B9B5-0BB65BFB5647}"/>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6" name="TextBox 65">
                  <a:extLst>
                    <a:ext uri="{FF2B5EF4-FFF2-40B4-BE49-F238E27FC236}">
                      <a16:creationId xmlns:a16="http://schemas.microsoft.com/office/drawing/2014/main" id="{2A2F49C0-EBBC-D449-B9B5-0BB65BFB5647}"/>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8"/>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3D01E4D-95A6-E149-A3F7-E9CCFB70E19A}"/>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7" name="TextBox 66">
                  <a:extLst>
                    <a:ext uri="{FF2B5EF4-FFF2-40B4-BE49-F238E27FC236}">
                      <a16:creationId xmlns:a16="http://schemas.microsoft.com/office/drawing/2014/main" id="{23D01E4D-95A6-E149-A3F7-E9CCFB70E19A}"/>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9"/>
                  <a:stretch>
                    <a:fillRect l="-15385" t="-3571" r="-30769" b="-21429"/>
                  </a:stretch>
                </a:blipFill>
              </p:spPr>
              <p:txBody>
                <a:bodyPr/>
                <a:lstStyle/>
                <a:p>
                  <a:r>
                    <a:rPr lang="en-US">
                      <a:noFill/>
                    </a:rPr>
                    <a:t> </a:t>
                  </a:r>
                </a:p>
              </p:txBody>
            </p:sp>
          </mc:Fallback>
        </mc:AlternateContent>
      </p:grpSp>
      <p:sp>
        <p:nvSpPr>
          <p:cNvPr id="10" name="Slide Number Placeholder 9">
            <a:extLst>
              <a:ext uri="{FF2B5EF4-FFF2-40B4-BE49-F238E27FC236}">
                <a16:creationId xmlns:a16="http://schemas.microsoft.com/office/drawing/2014/main" id="{13FD6D37-2144-8F40-B9EF-03F0B9D4BAF4}"/>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098475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67208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41" y="1143000"/>
            <a:ext cx="6215518" cy="5715000"/>
          </a:xfrm>
          <a:prstGeom prst="rect">
            <a:avLst/>
          </a:prstGeom>
        </p:spPr>
      </p:pic>
      <p:sp>
        <p:nvSpPr>
          <p:cNvPr id="4" name="Slide Number Placeholder 3">
            <a:extLst>
              <a:ext uri="{FF2B5EF4-FFF2-40B4-BE49-F238E27FC236}">
                <a16:creationId xmlns:a16="http://schemas.microsoft.com/office/drawing/2014/main" id="{DA66E5FA-30FA-E445-B07B-053BB27A56CD}"/>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646165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438168"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3182" y="1143000"/>
            <a:ext cx="6205636" cy="5715000"/>
          </a:xfrm>
          <a:prstGeom prst="rect">
            <a:avLst/>
          </a:prstGeom>
        </p:spPr>
      </p:pic>
      <p:sp>
        <p:nvSpPr>
          <p:cNvPr id="4" name="Slide Number Placeholder 3">
            <a:extLst>
              <a:ext uri="{FF2B5EF4-FFF2-40B4-BE49-F238E27FC236}">
                <a16:creationId xmlns:a16="http://schemas.microsoft.com/office/drawing/2014/main" id="{689D5B8A-3E79-F64A-83C6-4819AEBAA141}"/>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1786361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544494" y="325526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5416" y="1175632"/>
            <a:ext cx="6161168" cy="5682368"/>
          </a:xfrm>
          <a:prstGeom prst="rect">
            <a:avLst/>
          </a:prstGeom>
        </p:spPr>
      </p:pic>
      <p:sp>
        <p:nvSpPr>
          <p:cNvPr id="4" name="Slide Number Placeholder 3">
            <a:extLst>
              <a:ext uri="{FF2B5EF4-FFF2-40B4-BE49-F238E27FC236}">
                <a16:creationId xmlns:a16="http://schemas.microsoft.com/office/drawing/2014/main" id="{D0CC90D2-FDB7-544D-846F-2DB5C44483A7}"/>
              </a:ext>
            </a:extLst>
          </p:cNvPr>
          <p:cNvSpPr>
            <a:spLocks noGrp="1"/>
          </p:cNvSpPr>
          <p:nvPr>
            <p:ph type="sldNum" sz="quarter" idx="12"/>
          </p:nvPr>
        </p:nvSpPr>
        <p:spPr/>
        <p:txBody>
          <a:bodyPr/>
          <a:lstStyle/>
          <a:p>
            <a:fld id="{A2EF37A0-74FC-AB4F-AE4C-D9BFC6719E9F}" type="slidenum">
              <a:rPr lang="en-US" smtClean="0"/>
              <a:t>52</a:t>
            </a:fld>
            <a:endParaRPr lang="en-US"/>
          </a:p>
        </p:txBody>
      </p:sp>
    </p:spTree>
    <p:extLst>
      <p:ext uri="{BB962C8B-B14F-4D97-AF65-F5344CB8AC3E}">
        <p14:creationId xmlns:p14="http://schemas.microsoft.com/office/powerpoint/2010/main" val="1708594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Optimal Policy from Values</a:t>
            </a: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787998" y="1489916"/>
            <a:ext cx="6660802" cy="5232887"/>
          </a:xfrm>
          <a:prstGeom prst="rect">
            <a:avLst/>
          </a:prstGeom>
          <a:noFill/>
        </p:spPr>
      </p:pic>
      <p:sp>
        <p:nvSpPr>
          <p:cNvPr id="3" name="Slide Number Placeholder 2">
            <a:extLst>
              <a:ext uri="{FF2B5EF4-FFF2-40B4-BE49-F238E27FC236}">
                <a16:creationId xmlns:a16="http://schemas.microsoft.com/office/drawing/2014/main" id="{6DC587EC-17B3-4E42-AC44-0FAA39F1195A}"/>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4232427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Values</a:t>
            </a:r>
          </a:p>
        </p:txBody>
      </p:sp>
      <p:sp>
        <p:nvSpPr>
          <p:cNvPr id="1733635" name="Rectangle 3"/>
          <p:cNvSpPr>
            <a:spLocks noGrp="1" noChangeArrowheads="1"/>
          </p:cNvSpPr>
          <p:nvPr>
            <p:ph idx="1"/>
          </p:nvPr>
        </p:nvSpPr>
        <p:spPr>
          <a:xfrm>
            <a:off x="609600" y="1752601"/>
            <a:ext cx="7623980" cy="4373563"/>
          </a:xfrm>
        </p:spPr>
        <p:txBody>
          <a:bodyPr>
            <a:normAutofit lnSpcReduction="10000"/>
          </a:bodyPr>
          <a:lstStyle/>
          <a:p>
            <a:r>
              <a:rPr lang="en-US" dirty="0"/>
              <a:t>Let’s imagine we </a:t>
            </a:r>
            <a:r>
              <a:rPr lang="en-US" dirty="0">
                <a:solidFill>
                  <a:schemeClr val="tx2"/>
                </a:solidFill>
              </a:rPr>
              <a:t>have</a:t>
            </a:r>
            <a:r>
              <a:rPr lang="en-US" dirty="0"/>
              <a:t> the optimal values V*(s)</a:t>
            </a:r>
          </a:p>
          <a:p>
            <a:pPr lvl="1"/>
            <a:endParaRPr lang="en-US" dirty="0"/>
          </a:p>
          <a:p>
            <a:r>
              <a:rPr lang="en-US" dirty="0"/>
              <a:t>How should we act?</a:t>
            </a:r>
          </a:p>
          <a:p>
            <a:pPr lvl="1"/>
            <a:endParaRPr lang="en-US" dirty="0"/>
          </a:p>
          <a:p>
            <a:pPr lvl="1"/>
            <a:endParaRPr lang="en-US" dirty="0"/>
          </a:p>
          <a:p>
            <a:r>
              <a:rPr lang="en-US" dirty="0"/>
              <a:t>We need to do a mini-</a:t>
            </a:r>
            <a:r>
              <a:rPr lang="en-US" dirty="0" err="1"/>
              <a:t>expectimax</a:t>
            </a:r>
            <a:r>
              <a:rPr lang="en-US" dirty="0"/>
              <a:t> (one step)</a:t>
            </a:r>
          </a:p>
          <a:p>
            <a:pPr lvl="1"/>
            <a:endParaRPr lang="en-US" dirty="0"/>
          </a:p>
          <a:p>
            <a:pPr lvl="1"/>
            <a:endParaRPr lang="en-US" dirty="0"/>
          </a:p>
          <a:p>
            <a:pPr lvl="1"/>
            <a:endParaRPr lang="en-US" dirty="0"/>
          </a:p>
          <a:p>
            <a:pPr lvl="1"/>
            <a:endParaRPr lang="en-US" dirty="0"/>
          </a:p>
          <a:p>
            <a:r>
              <a:rPr lang="en-US" dirty="0"/>
              <a:t>Sometimes this is called policy extraction, since it gets the policy implied by the values</a:t>
            </a:r>
          </a:p>
          <a:p>
            <a:pPr lvl="1"/>
            <a:endParaRPr lang="en-US" dirty="0"/>
          </a:p>
          <a:p>
            <a:pPr lvl="1"/>
            <a:endParaRPr lang="en-US"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EBEFF0C1-1549-2743-8223-3FBD3273C27A}"/>
              </a:ext>
            </a:extLst>
          </p:cNvPr>
          <p:cNvSpPr>
            <a:spLocks noGrp="1"/>
          </p:cNvSpPr>
          <p:nvPr>
            <p:ph type="sldNum" sz="quarter" idx="12"/>
          </p:nvPr>
        </p:nvSpPr>
        <p:spPr/>
        <p:txBody>
          <a:bodyPr/>
          <a:lstStyle/>
          <a:p>
            <a:fld id="{A2EF37A0-74FC-AB4F-AE4C-D9BFC6719E9F}" type="slidenum">
              <a:rPr lang="en-US" smtClean="0"/>
              <a:pPr/>
              <a:t>54</a:t>
            </a:fld>
            <a:endParaRPr lang="en-US"/>
          </a:p>
        </p:txBody>
      </p:sp>
      <p:pic>
        <p:nvPicPr>
          <p:cNvPr id="8" name="Picture 7" descr="txp_fig"/>
          <p:cNvPicPr>
            <a:picLocks noChangeAspect="1"/>
          </p:cNvPicPr>
          <p:nvPr>
            <p:custDataLst>
              <p:tags r:id="rId1"/>
            </p:custDataLst>
          </p:nvPr>
        </p:nvPicPr>
        <p:blipFill>
          <a:blip r:embed="rId4" cstate="print"/>
          <a:stretch>
            <a:fillRect/>
          </a:stretch>
        </p:blipFill>
        <p:spPr bwMode="auto">
          <a:xfrm>
            <a:off x="1783381" y="4311913"/>
            <a:ext cx="6392197" cy="685800"/>
          </a:xfrm>
          <a:prstGeom prst="rect">
            <a:avLst/>
          </a:prstGeom>
          <a:noFill/>
          <a:ln/>
          <a:effectLst/>
        </p:spPr>
      </p:pic>
      <p:pic>
        <p:nvPicPr>
          <p:cNvPr id="10"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716571" y="999672"/>
            <a:ext cx="2973965" cy="22987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436823" y="4340154"/>
            <a:ext cx="1195552" cy="334755"/>
          </a:xfrm>
          <a:prstGeom prst="rect">
            <a:avLst/>
          </a:prstGeom>
          <a:noFill/>
          <a:ln/>
          <a:effectLst/>
        </p:spPr>
      </p:pic>
      <p:grpSp>
        <p:nvGrpSpPr>
          <p:cNvPr id="7" name="Group 4">
            <a:extLst>
              <a:ext uri="{FF2B5EF4-FFF2-40B4-BE49-F238E27FC236}">
                <a16:creationId xmlns:a16="http://schemas.microsoft.com/office/drawing/2014/main" id="{FC05AC7D-E2BA-4E41-8EC1-144DD29C5589}"/>
              </a:ext>
            </a:extLst>
          </p:cNvPr>
          <p:cNvGrpSpPr>
            <a:grpSpLocks/>
          </p:cNvGrpSpPr>
          <p:nvPr/>
        </p:nvGrpSpPr>
        <p:grpSpPr bwMode="auto">
          <a:xfrm>
            <a:off x="8673884" y="3298389"/>
            <a:ext cx="3277005" cy="3372193"/>
            <a:chOff x="2400" y="1401"/>
            <a:chExt cx="1202" cy="1255"/>
          </a:xfrm>
        </p:grpSpPr>
        <p:sp>
          <p:nvSpPr>
            <p:cNvPr id="9" name="AutoShape 5">
              <a:extLst>
                <a:ext uri="{FF2B5EF4-FFF2-40B4-BE49-F238E27FC236}">
                  <a16:creationId xmlns:a16="http://schemas.microsoft.com/office/drawing/2014/main" id="{CBFA3719-31C0-4FBF-8A2E-0EA643B6620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11" name="Group 6">
              <a:extLst>
                <a:ext uri="{FF2B5EF4-FFF2-40B4-BE49-F238E27FC236}">
                  <a16:creationId xmlns:a16="http://schemas.microsoft.com/office/drawing/2014/main" id="{F6B36F7C-C2EA-432F-8089-7317C0090319}"/>
                </a:ext>
              </a:extLst>
            </p:cNvPr>
            <p:cNvGrpSpPr>
              <a:grpSpLocks/>
            </p:cNvGrpSpPr>
            <p:nvPr/>
          </p:nvGrpSpPr>
          <p:grpSpPr bwMode="auto">
            <a:xfrm>
              <a:off x="2529" y="1617"/>
              <a:ext cx="1073" cy="361"/>
              <a:chOff x="1584" y="1680"/>
              <a:chExt cx="1997" cy="336"/>
            </a:xfrm>
          </p:grpSpPr>
          <p:sp>
            <p:nvSpPr>
              <p:cNvPr id="25" name="Line 7">
                <a:extLst>
                  <a:ext uri="{FF2B5EF4-FFF2-40B4-BE49-F238E27FC236}">
                    <a16:creationId xmlns:a16="http://schemas.microsoft.com/office/drawing/2014/main" id="{D2DA78A5-1FA0-4544-8515-FDBECE6B7931}"/>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6" name="Line 8">
                <a:extLst>
                  <a:ext uri="{FF2B5EF4-FFF2-40B4-BE49-F238E27FC236}">
                    <a16:creationId xmlns:a16="http://schemas.microsoft.com/office/drawing/2014/main" id="{AD9721AE-D48F-4236-AD5E-11D0C51E156A}"/>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7" name="Line 9">
                <a:extLst>
                  <a:ext uri="{FF2B5EF4-FFF2-40B4-BE49-F238E27FC236}">
                    <a16:creationId xmlns:a16="http://schemas.microsoft.com/office/drawing/2014/main" id="{04A0A858-7186-49E4-A6C7-BD9006B06DAD}"/>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28" name="Line 10">
                <a:extLst>
                  <a:ext uri="{FF2B5EF4-FFF2-40B4-BE49-F238E27FC236}">
                    <a16:creationId xmlns:a16="http://schemas.microsoft.com/office/drawing/2014/main" id="{A6443669-3C19-4088-93AF-9E385D804CB2}"/>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12" name="Group 12">
              <a:extLst>
                <a:ext uri="{FF2B5EF4-FFF2-40B4-BE49-F238E27FC236}">
                  <a16:creationId xmlns:a16="http://schemas.microsoft.com/office/drawing/2014/main" id="{1EFD847C-D48D-468B-8647-1054D3FF7EAB}"/>
                </a:ext>
              </a:extLst>
            </p:cNvPr>
            <p:cNvGrpSpPr>
              <a:grpSpLocks/>
            </p:cNvGrpSpPr>
            <p:nvPr/>
          </p:nvGrpSpPr>
          <p:grpSpPr bwMode="auto">
            <a:xfrm>
              <a:off x="2400" y="2095"/>
              <a:ext cx="1057" cy="397"/>
              <a:chOff x="1536" y="2382"/>
              <a:chExt cx="1584" cy="642"/>
            </a:xfrm>
          </p:grpSpPr>
          <p:sp>
            <p:nvSpPr>
              <p:cNvPr id="21" name="Line 13">
                <a:extLst>
                  <a:ext uri="{FF2B5EF4-FFF2-40B4-BE49-F238E27FC236}">
                    <a16:creationId xmlns:a16="http://schemas.microsoft.com/office/drawing/2014/main" id="{256FD896-BEF3-41A5-B7AE-8C0C49912836}"/>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2" name="Line 14">
                <a:extLst>
                  <a:ext uri="{FF2B5EF4-FFF2-40B4-BE49-F238E27FC236}">
                    <a16:creationId xmlns:a16="http://schemas.microsoft.com/office/drawing/2014/main" id="{AA66642E-D585-425C-94D3-093B0DC036F7}"/>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3" name="Line 15">
                <a:extLst>
                  <a:ext uri="{FF2B5EF4-FFF2-40B4-BE49-F238E27FC236}">
                    <a16:creationId xmlns:a16="http://schemas.microsoft.com/office/drawing/2014/main" id="{BD3CA2D1-4CCD-4641-B698-46FABA00719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24" name="Line 16">
                <a:extLst>
                  <a:ext uri="{FF2B5EF4-FFF2-40B4-BE49-F238E27FC236}">
                    <a16:creationId xmlns:a16="http://schemas.microsoft.com/office/drawing/2014/main" id="{CD7478C1-4778-4A60-951F-08AED128CAEC}"/>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14" name="Text Box 17">
              <a:extLst>
                <a:ext uri="{FF2B5EF4-FFF2-40B4-BE49-F238E27FC236}">
                  <a16:creationId xmlns:a16="http://schemas.microsoft.com/office/drawing/2014/main" id="{647EED69-5265-438E-B077-5AE15B65C4AB}"/>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15" name="Text Box 18">
              <a:extLst>
                <a:ext uri="{FF2B5EF4-FFF2-40B4-BE49-F238E27FC236}">
                  <a16:creationId xmlns:a16="http://schemas.microsoft.com/office/drawing/2014/main" id="{527903AE-F2D1-4A0A-A7CB-1D11C1D8E84A}"/>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16" name="Text Box 19">
              <a:extLst>
                <a:ext uri="{FF2B5EF4-FFF2-40B4-BE49-F238E27FC236}">
                  <a16:creationId xmlns:a16="http://schemas.microsoft.com/office/drawing/2014/main" id="{A8E92757-BAF1-404E-BD3F-5926377CCC5F}"/>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17" name="Text Box 20">
              <a:extLst>
                <a:ext uri="{FF2B5EF4-FFF2-40B4-BE49-F238E27FC236}">
                  <a16:creationId xmlns:a16="http://schemas.microsoft.com/office/drawing/2014/main" id="{1D4706BC-7B1E-4F00-91EC-3C1FB259F9B8}"/>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18" name="AutoShape 21">
              <a:extLst>
                <a:ext uri="{FF2B5EF4-FFF2-40B4-BE49-F238E27FC236}">
                  <a16:creationId xmlns:a16="http://schemas.microsoft.com/office/drawing/2014/main" id="{9C82D267-B342-4989-AFF4-8E302FCF6C47}"/>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19" name="Text Box 22">
              <a:extLst>
                <a:ext uri="{FF2B5EF4-FFF2-40B4-BE49-F238E27FC236}">
                  <a16:creationId xmlns:a16="http://schemas.microsoft.com/office/drawing/2014/main" id="{879F352F-7A3D-4894-B218-6D5DD02DA5A1}"/>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20" name="Oval 11">
              <a:extLst>
                <a:ext uri="{FF2B5EF4-FFF2-40B4-BE49-F238E27FC236}">
                  <a16:creationId xmlns:a16="http://schemas.microsoft.com/office/drawing/2014/main" id="{3131023A-4D30-4B71-82ED-FB1133127B80}"/>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p:spTree>
    <p:extLst>
      <p:ext uri="{BB962C8B-B14F-4D97-AF65-F5344CB8AC3E}">
        <p14:creationId xmlns:p14="http://schemas.microsoft.com/office/powerpoint/2010/main" val="3086007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Q-Values</a:t>
            </a:r>
          </a:p>
        </p:txBody>
      </p:sp>
      <p:sp>
        <p:nvSpPr>
          <p:cNvPr id="1733635" name="Rectangle 3"/>
          <p:cNvSpPr>
            <a:spLocks noGrp="1" noChangeArrowheads="1"/>
          </p:cNvSpPr>
          <p:nvPr>
            <p:ph idx="1"/>
          </p:nvPr>
        </p:nvSpPr>
        <p:spPr/>
        <p:txBody>
          <a:bodyPr/>
          <a:lstStyle/>
          <a:p>
            <a:r>
              <a:rPr lang="en-US" dirty="0"/>
              <a:t>Let’s imagine we </a:t>
            </a:r>
            <a:r>
              <a:rPr lang="en-US" dirty="0">
                <a:solidFill>
                  <a:schemeClr val="tx2"/>
                </a:solidFill>
              </a:rPr>
              <a:t>have</a:t>
            </a:r>
            <a:r>
              <a:rPr lang="en-US" dirty="0"/>
              <a:t> the optimal q-values:</a:t>
            </a:r>
          </a:p>
          <a:p>
            <a:endParaRPr lang="en-US" dirty="0"/>
          </a:p>
          <a:p>
            <a:r>
              <a:rPr lang="en-US" dirty="0"/>
              <a:t>How should we act?</a:t>
            </a:r>
          </a:p>
          <a:p>
            <a:pPr lvl="1"/>
            <a:r>
              <a:rPr lang="en-US" dirty="0"/>
              <a:t>Completely trivial to decide!</a:t>
            </a:r>
          </a:p>
          <a:p>
            <a:endParaRPr lang="en-US" dirty="0"/>
          </a:p>
          <a:p>
            <a:pPr lvl="1"/>
            <a:endParaRPr lang="en-US" dirty="0"/>
          </a:p>
          <a:p>
            <a:pPr lvl="1"/>
            <a:endParaRPr lang="en-US" dirty="0"/>
          </a:p>
          <a:p>
            <a:pPr lvl="1"/>
            <a:endParaRPr lang="en-US" dirty="0"/>
          </a:p>
          <a:p>
            <a:pPr lvl="1"/>
            <a:endParaRPr lang="en-US" dirty="0"/>
          </a:p>
          <a:p>
            <a:r>
              <a:rPr lang="en-US" dirty="0"/>
              <a:t>Important lesson: actions are easier to select from q-values than values!</a:t>
            </a:r>
          </a:p>
          <a:p>
            <a:pPr lvl="1"/>
            <a:endParaRPr lang="en-US" dirty="0"/>
          </a:p>
          <a:p>
            <a:pPr lvl="1"/>
            <a:endParaRPr lang="en-US" dirty="0"/>
          </a:p>
          <a:p>
            <a:pPr marL="274320" lvl="1" indent="0">
              <a:buNone/>
            </a:pPr>
            <a:endParaRPr lang="en-US" dirty="0"/>
          </a:p>
        </p:txBody>
      </p:sp>
      <p:sp>
        <p:nvSpPr>
          <p:cNvPr id="2" name="Slide Number Placeholder 1">
            <a:extLst>
              <a:ext uri="{FF2B5EF4-FFF2-40B4-BE49-F238E27FC236}">
                <a16:creationId xmlns:a16="http://schemas.microsoft.com/office/drawing/2014/main" id="{7B2A28D2-271A-D647-98E6-A84B68B01D88}"/>
              </a:ext>
            </a:extLst>
          </p:cNvPr>
          <p:cNvSpPr>
            <a:spLocks noGrp="1"/>
          </p:cNvSpPr>
          <p:nvPr>
            <p:ph type="sldNum" sz="quarter" idx="12"/>
          </p:nvPr>
        </p:nvSpPr>
        <p:spPr/>
        <p:txBody>
          <a:bodyPr/>
          <a:lstStyle/>
          <a:p>
            <a:fld id="{A2EF37A0-74FC-AB4F-AE4C-D9BFC6719E9F}" type="slidenum">
              <a:rPr lang="en-US" smtClean="0"/>
              <a:pPr/>
              <a:t>55</a:t>
            </a:fld>
            <a:endParaRPr lang="en-US"/>
          </a:p>
        </p:txBody>
      </p:sp>
      <p:pic>
        <p:nvPicPr>
          <p:cNvPr id="1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5" cstate="print"/>
          <a:stretch>
            <a:fillRect/>
          </a:stretch>
        </p:blipFill>
        <p:spPr bwMode="auto">
          <a:xfrm>
            <a:off x="2611054" y="3885209"/>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1225137" y="3872877"/>
            <a:ext cx="1195552" cy="334755"/>
          </a:xfrm>
          <a:prstGeom prst="rect">
            <a:avLst/>
          </a:prstGeom>
          <a:noFill/>
          <a:ln/>
          <a:effectLst/>
        </p:spPr>
      </p:pic>
      <p:sp>
        <p:nvSpPr>
          <p:cNvPr id="6" name="TextBox 5">
            <a:extLst>
              <a:ext uri="{FF2B5EF4-FFF2-40B4-BE49-F238E27FC236}">
                <a16:creationId xmlns:a16="http://schemas.microsoft.com/office/drawing/2014/main" id="{D5264942-68E5-8246-9F7A-4E84858139F0}"/>
              </a:ext>
            </a:extLst>
          </p:cNvPr>
          <p:cNvSpPr txBox="1"/>
          <p:nvPr/>
        </p:nvSpPr>
        <p:spPr>
          <a:xfrm>
            <a:off x="990009" y="6097075"/>
            <a:ext cx="9399181" cy="461665"/>
          </a:xfrm>
          <a:prstGeom prst="rect">
            <a:avLst/>
          </a:prstGeom>
          <a:noFill/>
        </p:spPr>
        <p:txBody>
          <a:bodyPr wrap="square" rtlCol="0">
            <a:spAutoFit/>
          </a:bodyPr>
          <a:lstStyle/>
          <a:p>
            <a:pPr algn="ctr"/>
            <a:r>
              <a:rPr lang="en-US" sz="2400" b="1" dirty="0">
                <a:solidFill>
                  <a:schemeClr val="tx2"/>
                </a:solidFill>
              </a:rPr>
              <a:t>So, how do we compute these state values and q-values?</a:t>
            </a:r>
          </a:p>
        </p:txBody>
      </p:sp>
    </p:spTree>
    <p:extLst>
      <p:ext uri="{BB962C8B-B14F-4D97-AF65-F5344CB8AC3E}">
        <p14:creationId xmlns:p14="http://schemas.microsoft.com/office/powerpoint/2010/main" val="1187586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793875" y="1482917"/>
            <a:ext cx="8551863" cy="5142545"/>
          </a:xfrm>
          <a:prstGeom prst="rect">
            <a:avLst/>
          </a:prstGeom>
          <a:noFill/>
        </p:spPr>
      </p:pic>
      <p:sp>
        <p:nvSpPr>
          <p:cNvPr id="6" name="TextBox 5"/>
          <p:cNvSpPr txBox="1"/>
          <p:nvPr/>
        </p:nvSpPr>
        <p:spPr>
          <a:xfrm>
            <a:off x="4871850" y="232064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
        <p:nvSpPr>
          <p:cNvPr id="4" name="Slide Number Placeholder 3">
            <a:extLst>
              <a:ext uri="{FF2B5EF4-FFF2-40B4-BE49-F238E27FC236}">
                <a16:creationId xmlns:a16="http://schemas.microsoft.com/office/drawing/2014/main" id="{82F00D1A-49EC-D84E-904C-D45E61A0F037}"/>
              </a:ext>
            </a:extLst>
          </p:cNvPr>
          <p:cNvSpPr>
            <a:spLocks noGrp="1"/>
          </p:cNvSpPr>
          <p:nvPr>
            <p:ph type="sldNum" sz="quarter" idx="12"/>
          </p:nvPr>
        </p:nvSpPr>
        <p:spPr/>
        <p:txBody>
          <a:bodyPr/>
          <a:lstStyle/>
          <a:p>
            <a:fld id="{A2EF37A0-74FC-AB4F-AE4C-D9BFC6719E9F}" type="slidenum">
              <a:rPr lang="en-US" smtClean="0"/>
              <a:t>56</a:t>
            </a:fld>
            <a:endParaRPr lang="en-US"/>
          </a:p>
        </p:txBody>
      </p:sp>
    </p:spTree>
    <p:extLst>
      <p:ext uri="{BB962C8B-B14F-4D97-AF65-F5344CB8AC3E}">
        <p14:creationId xmlns:p14="http://schemas.microsoft.com/office/powerpoint/2010/main" val="27264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Bellman Equations: The Value of A State</a:t>
            </a:r>
          </a:p>
        </p:txBody>
      </p:sp>
      <p:sp>
        <p:nvSpPr>
          <p:cNvPr id="3" name="Content Placeholder 2"/>
          <p:cNvSpPr>
            <a:spLocks noGrp="1"/>
          </p:cNvSpPr>
          <p:nvPr>
            <p:ph idx="1"/>
          </p:nvPr>
        </p:nvSpPr>
        <p:spPr/>
        <p:txBody>
          <a:bodyPr/>
          <a:lstStyle/>
          <a:p>
            <a:r>
              <a:rPr lang="en-US" dirty="0"/>
              <a:t>Fundamental operation: compute the (</a:t>
            </a:r>
            <a:r>
              <a:rPr lang="en-US" dirty="0" err="1">
                <a:solidFill>
                  <a:schemeClr val="tx2"/>
                </a:solidFill>
              </a:rPr>
              <a:t>expectimax</a:t>
            </a:r>
            <a:r>
              <a:rPr lang="en-US" dirty="0"/>
              <a:t>) value of a state</a:t>
            </a:r>
          </a:p>
          <a:p>
            <a:pPr lvl="1"/>
            <a:r>
              <a:rPr lang="en-US" dirty="0"/>
              <a:t>Expected utility under optimal action</a:t>
            </a:r>
          </a:p>
          <a:p>
            <a:pPr lvl="1"/>
            <a:r>
              <a:rPr lang="en-US" dirty="0"/>
              <a:t>Average sum of (discounted) rewards</a:t>
            </a:r>
          </a:p>
          <a:p>
            <a:r>
              <a:rPr lang="en-US" dirty="0"/>
              <a:t>Recursive definition of value:</a:t>
            </a:r>
          </a:p>
        </p:txBody>
      </p:sp>
      <p:pic>
        <p:nvPicPr>
          <p:cNvPr id="52" name="Picture 51"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370835" y="3641655"/>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6" cstate="print"/>
          <a:stretch>
            <a:fillRect/>
          </a:stretch>
        </p:blipFill>
        <p:spPr bwMode="auto">
          <a:xfrm>
            <a:off x="1371443" y="5025955"/>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7" cstate="print"/>
          <a:stretch>
            <a:fillRect/>
          </a:stretch>
        </p:blipFill>
        <p:spPr bwMode="auto">
          <a:xfrm>
            <a:off x="1378073" y="4284592"/>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t>s,a,s</a:t>
              </a:r>
              <a:r>
                <a:rPr lang="ja-JP" altLang="en-US" sz="2400"/>
                <a:t>’</a:t>
              </a:r>
              <a:endParaRPr lang="en-US" sz="2400" dirty="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rPr>
                <a:t>s</a:t>
              </a:r>
              <a:r>
                <a:rPr lang="ja-JP" altLang="en-US" sz="2400">
                  <a:solidFill>
                    <a:srgbClr val="0000FF"/>
                  </a:solidFill>
                </a:rPr>
                <a:t>’</a:t>
              </a:r>
              <a:endParaRPr lang="en-US" sz="2400" dirty="0">
                <a:solidFill>
                  <a:srgbClr val="0000FF"/>
                </a:solidFill>
              </a:endParaRPr>
            </a:p>
          </p:txBody>
        </p:sp>
      </p:grpSp>
      <p:sp>
        <p:nvSpPr>
          <p:cNvPr id="6" name="Slide Number Placeholder 5">
            <a:extLst>
              <a:ext uri="{FF2B5EF4-FFF2-40B4-BE49-F238E27FC236}">
                <a16:creationId xmlns:a16="http://schemas.microsoft.com/office/drawing/2014/main" id="{F3D94F97-F54E-8F4E-98D9-2993AA8ED233}"/>
              </a:ext>
            </a:extLst>
          </p:cNvPr>
          <p:cNvSpPr>
            <a:spLocks noGrp="1"/>
          </p:cNvSpPr>
          <p:nvPr>
            <p:ph type="sldNum" sz="quarter" idx="12"/>
          </p:nvPr>
        </p:nvSpPr>
        <p:spPr/>
        <p:txBody>
          <a:bodyPr/>
          <a:lstStyle/>
          <a:p>
            <a:fld id="{A2EF37A0-74FC-AB4F-AE4C-D9BFC6719E9F}" type="slidenum">
              <a:rPr lang="en-US" smtClean="0"/>
              <a:t>57</a:t>
            </a:fld>
            <a:endParaRPr lang="en-US"/>
          </a:p>
        </p:txBody>
      </p:sp>
    </p:spTree>
    <p:extLst>
      <p:ext uri="{BB962C8B-B14F-4D97-AF65-F5344CB8AC3E}">
        <p14:creationId xmlns:p14="http://schemas.microsoft.com/office/powerpoint/2010/main" val="34214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00F60F-1A95-874E-B5BF-BEB28B8ACF8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3765202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ACFF2C-FC99-6247-825F-46138C237BBB}"/>
              </a:ext>
            </a:extLst>
          </p:cNvPr>
          <p:cNvSpPr txBox="1"/>
          <p:nvPr/>
        </p:nvSpPr>
        <p:spPr>
          <a:xfrm>
            <a:off x="220505" y="6262621"/>
            <a:ext cx="10837355" cy="369332"/>
          </a:xfrm>
          <a:prstGeom prst="rect">
            <a:avLst/>
          </a:prstGeom>
          <a:noFill/>
        </p:spPr>
        <p:txBody>
          <a:bodyPr wrap="square" rtlCol="0">
            <a:spAutoFit/>
          </a:bodyPr>
          <a:lstStyle/>
          <a:p>
            <a:r>
              <a:rPr lang="en-US" dirty="0"/>
              <a:t>Enumerate all paths, determine value of each path, choose path with highest value (aka </a:t>
            </a:r>
            <a:r>
              <a:rPr lang="en-US" dirty="0" err="1"/>
              <a:t>expectimax</a:t>
            </a:r>
            <a:r>
              <a:rPr lang="en-US" dirty="0"/>
              <a:t>)…?</a:t>
            </a:r>
          </a:p>
        </p:txBody>
      </p:sp>
      <p:sp>
        <p:nvSpPr>
          <p:cNvPr id="4" name="Slide Number Placeholder 3">
            <a:extLst>
              <a:ext uri="{FF2B5EF4-FFF2-40B4-BE49-F238E27FC236}">
                <a16:creationId xmlns:a16="http://schemas.microsoft.com/office/drawing/2014/main" id="{21F51F2B-0B2D-FA46-A2A4-BDE415E631BA}"/>
              </a:ext>
            </a:extLst>
          </p:cNvPr>
          <p:cNvSpPr>
            <a:spLocks noGrp="1"/>
          </p:cNvSpPr>
          <p:nvPr>
            <p:ph type="sldNum" sz="quarter" idx="12"/>
          </p:nvPr>
        </p:nvSpPr>
        <p:spPr/>
        <p:txBody>
          <a:bodyPr/>
          <a:lstStyle/>
          <a:p>
            <a:fld id="{A2EF37A0-74FC-AB4F-AE4C-D9BFC6719E9F}" type="slidenum">
              <a:rPr lang="en-US" smtClean="0"/>
              <a:t>59</a:t>
            </a:fld>
            <a:endParaRPr lang="en-US"/>
          </a:p>
        </p:txBody>
      </p:sp>
    </p:spTree>
    <p:extLst>
      <p:ext uri="{BB962C8B-B14F-4D97-AF65-F5344CB8AC3E}">
        <p14:creationId xmlns:p14="http://schemas.microsoft.com/office/powerpoint/2010/main" val="415758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Backgammon lg.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1788" y="1059655"/>
            <a:ext cx="4192911" cy="279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9"/>
          <p:cNvSpPr txBox="1">
            <a:spLocks noChangeArrowheads="1"/>
          </p:cNvSpPr>
          <p:nvPr/>
        </p:nvSpPr>
        <p:spPr bwMode="auto">
          <a:xfrm>
            <a:off x="-1432331" y="250666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Backgammon</a:t>
            </a:r>
            <a:r>
              <a:rPr lang="en-US" sz="2722" dirty="0">
                <a:cs typeface="Times New Roman" panose="02020603050405020304" pitchFamily="18" charset="0"/>
              </a:rPr>
              <a:t> is a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20816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208166"/>
                <a:ext cx="9144960" cy="532325"/>
              </a:xfrm>
              <a:prstGeom prst="rect">
                <a:avLst/>
              </a:prstGeom>
              <a:blipFill>
                <a:blip r:embed="rId3"/>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472157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huge number of vertices/states.</a:t>
            </a:r>
          </a:p>
        </p:txBody>
      </p:sp>
      <p:sp>
        <p:nvSpPr>
          <p:cNvPr id="7" name="Text Box 49"/>
          <p:cNvSpPr txBox="1">
            <a:spLocks noChangeArrowheads="1"/>
          </p:cNvSpPr>
          <p:nvPr/>
        </p:nvSpPr>
        <p:spPr bwMode="auto">
          <a:xfrm>
            <a:off x="1528187" y="5745338"/>
            <a:ext cx="9144960" cy="1007520"/>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Think back: can it be solved in </a:t>
            </a:r>
            <a:r>
              <a:rPr lang="en-US" sz="2722" dirty="0">
                <a:solidFill>
                  <a:schemeClr val="tx2"/>
                </a:solidFill>
                <a:cs typeface="Times New Roman" panose="02020603050405020304" pitchFamily="18" charset="0"/>
              </a:rPr>
              <a:t>polynomial time</a:t>
            </a:r>
            <a:r>
              <a:rPr lang="en-US" sz="2722" dirty="0">
                <a:solidFill>
                  <a:srgbClr val="00B050"/>
                </a:solidFill>
                <a:cs typeface="Times New Roman" panose="02020603050405020304" pitchFamily="18" charset="0"/>
              </a:rPr>
              <a:t> </a:t>
            </a:r>
            <a:r>
              <a:rPr lang="en-US" sz="2722" dirty="0">
                <a:cs typeface="Times New Roman" panose="02020603050405020304" pitchFamily="18" charset="0"/>
              </a:rPr>
              <a:t>in the number of states ??????????</a:t>
            </a:r>
          </a:p>
        </p:txBody>
      </p:sp>
      <p:sp>
        <p:nvSpPr>
          <p:cNvPr id="2" name="Rectangle 1"/>
          <p:cNvSpPr/>
          <p:nvPr/>
        </p:nvSpPr>
        <p:spPr>
          <a:xfrm>
            <a:off x="7238133" y="3732310"/>
            <a:ext cx="268021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Author: </a:t>
            </a:r>
            <a:r>
              <a:rPr lang="en-US" sz="1200" dirty="0" err="1">
                <a:solidFill>
                  <a:schemeClr val="accent1"/>
                </a:solidFill>
                <a:cs typeface="Times New Roman" panose="02020603050405020304" pitchFamily="18" charset="0"/>
              </a:rPr>
              <a:t>Ptkfgs</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Wikimedia Commons</a:t>
            </a:r>
          </a:p>
        </p:txBody>
      </p:sp>
      <p:sp>
        <p:nvSpPr>
          <p:cNvPr id="9" name="Title 8">
            <a:extLst>
              <a:ext uri="{FF2B5EF4-FFF2-40B4-BE49-F238E27FC236}">
                <a16:creationId xmlns:a16="http://schemas.microsoft.com/office/drawing/2014/main" id="{82CD5763-CD49-6445-9475-C02189D99284}"/>
              </a:ext>
            </a:extLst>
          </p:cNvPr>
          <p:cNvSpPr>
            <a:spLocks noGrp="1"/>
          </p:cNvSpPr>
          <p:nvPr>
            <p:ph type="title"/>
          </p:nvPr>
        </p:nvSpPr>
        <p:spPr/>
        <p:txBody>
          <a:bodyPr/>
          <a:lstStyle/>
          <a:p>
            <a:r>
              <a:rPr lang="en-US" dirty="0"/>
              <a:t>Backgammon</a:t>
            </a:r>
          </a:p>
        </p:txBody>
      </p:sp>
      <p:sp>
        <p:nvSpPr>
          <p:cNvPr id="12" name="TextBox 11">
            <a:extLst>
              <a:ext uri="{FF2B5EF4-FFF2-40B4-BE49-F238E27FC236}">
                <a16:creationId xmlns:a16="http://schemas.microsoft.com/office/drawing/2014/main" id="{92029665-023D-A345-8FAB-469DE1715B6B}"/>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13" name="Text Box 49">
            <a:extLst>
              <a:ext uri="{FF2B5EF4-FFF2-40B4-BE49-F238E27FC236}">
                <a16:creationId xmlns:a16="http://schemas.microsoft.com/office/drawing/2014/main" id="{94E3E7D5-E872-964C-9986-EA68B9B66CAC}"/>
              </a:ext>
            </a:extLst>
          </p:cNvPr>
          <p:cNvSpPr txBox="1">
            <a:spLocks noChangeArrowheads="1"/>
          </p:cNvSpPr>
          <p:nvPr/>
        </p:nvSpPr>
        <p:spPr bwMode="auto">
          <a:xfrm>
            <a:off x="1529739" y="5253897"/>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Stochasticity: dice rolls dictate legal states</a:t>
            </a:r>
          </a:p>
        </p:txBody>
      </p:sp>
      <p:sp>
        <p:nvSpPr>
          <p:cNvPr id="11" name="Slide Number Placeholder 10">
            <a:extLst>
              <a:ext uri="{FF2B5EF4-FFF2-40B4-BE49-F238E27FC236}">
                <a16:creationId xmlns:a16="http://schemas.microsoft.com/office/drawing/2014/main" id="{841BFD83-D3E5-B24E-BA2A-CDC435206BFE}"/>
              </a:ext>
            </a:extLst>
          </p:cNvPr>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29060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609600" y="1752601"/>
            <a:ext cx="4344896" cy="4711994"/>
          </a:xfrm>
        </p:spPr>
        <p:txBody>
          <a:bodyPr>
            <a:normAutofit/>
          </a:bodyPr>
          <a:lstStyle/>
          <a:p>
            <a:r>
              <a:rPr lang="en-US" dirty="0"/>
              <a:t>We’re doing way too much work with </a:t>
            </a:r>
            <a:r>
              <a:rPr lang="en-US" dirty="0" err="1"/>
              <a:t>expectimax</a:t>
            </a:r>
            <a:r>
              <a:rPr lang="en-US" dirty="0"/>
              <a:t>!</a:t>
            </a:r>
          </a:p>
          <a:p>
            <a:pPr lvl="1"/>
            <a:endParaRPr lang="en-US" dirty="0"/>
          </a:p>
          <a:p>
            <a:r>
              <a:rPr lang="en-US" dirty="0"/>
              <a:t>Problem: States are repeated </a:t>
            </a:r>
          </a:p>
          <a:p>
            <a:pPr lvl="1"/>
            <a:r>
              <a:rPr lang="en-US" dirty="0"/>
              <a:t>Idea: Only compute needed quantities once</a:t>
            </a:r>
          </a:p>
          <a:p>
            <a:pPr lvl="1"/>
            <a:endParaRPr lang="en-US" dirty="0"/>
          </a:p>
          <a:p>
            <a:r>
              <a:rPr lang="en-US" dirty="0"/>
              <a:t>Problem: Tree goes on forever</a:t>
            </a:r>
          </a:p>
          <a:p>
            <a:pPr lvl="1"/>
            <a:r>
              <a:rPr lang="en-US" dirty="0"/>
              <a:t>Idea: Do a depth-limited computation, but with increasing depths until change is small</a:t>
            </a:r>
          </a:p>
          <a:p>
            <a:pPr lvl="1"/>
            <a:r>
              <a:rPr lang="en-US" dirty="0"/>
              <a:t>Note: deep parts of the tree eventually don’t matter if </a:t>
            </a:r>
            <a:r>
              <a:rPr lang="el-GR" dirty="0"/>
              <a:t>γ</a:t>
            </a:r>
            <a:r>
              <a:rPr lang="en-US"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40A93994-BECA-4D49-8F2D-35AAF6D35FC7}"/>
              </a:ext>
            </a:extLst>
          </p:cNvPr>
          <p:cNvSpPr>
            <a:spLocks noGrp="1"/>
          </p:cNvSpPr>
          <p:nvPr>
            <p:ph type="sldNum" sz="quarter" idx="12"/>
          </p:nvPr>
        </p:nvSpPr>
        <p:spPr/>
        <p:txBody>
          <a:bodyPr/>
          <a:lstStyle/>
          <a:p>
            <a:fld id="{A2EF37A0-74FC-AB4F-AE4C-D9BFC6719E9F}" type="slidenum">
              <a:rPr lang="en-US" smtClean="0"/>
              <a:t>60</a:t>
            </a:fld>
            <a:endParaRPr lang="en-US"/>
          </a:p>
        </p:txBody>
      </p:sp>
    </p:spTree>
    <p:extLst>
      <p:ext uri="{BB962C8B-B14F-4D97-AF65-F5344CB8AC3E}">
        <p14:creationId xmlns:p14="http://schemas.microsoft.com/office/powerpoint/2010/main" val="983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609600" y="1752601"/>
            <a:ext cx="7721600" cy="4373563"/>
          </a:xfrm>
        </p:spPr>
        <p:txBody>
          <a:bodyPr/>
          <a:lstStyle/>
          <a:p>
            <a:r>
              <a:rPr lang="en-US" dirty="0"/>
              <a:t>Key idea: time-limited values</a:t>
            </a:r>
          </a:p>
          <a:p>
            <a:pPr lvl="4"/>
            <a:endParaRPr lang="en-US" dirty="0"/>
          </a:p>
          <a:p>
            <a:r>
              <a:rPr lang="en-US" dirty="0"/>
              <a:t>Define </a:t>
            </a:r>
            <a:r>
              <a:rPr lang="en-US" dirty="0" err="1"/>
              <a:t>V</a:t>
            </a:r>
            <a:r>
              <a:rPr lang="en-US" baseline="-25000" dirty="0" err="1"/>
              <a:t>k</a:t>
            </a:r>
            <a:r>
              <a:rPr lang="en-US" dirty="0"/>
              <a:t>(s) to be the optimal value of s if the game ends in k more time steps</a:t>
            </a:r>
          </a:p>
          <a:p>
            <a:pPr lvl="1"/>
            <a:r>
              <a:rPr lang="en-US" dirty="0"/>
              <a:t>Equivalently, it’s what a depth-k </a:t>
            </a:r>
            <a:r>
              <a:rPr lang="en-US" dirty="0" err="1"/>
              <a:t>expectimax</a:t>
            </a:r>
            <a:r>
              <a:rPr lang="en-US" dirty="0"/>
              <a:t> would give from s</a:t>
            </a:r>
          </a:p>
          <a:p>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144350" y="3962400"/>
            <a:ext cx="367414" cy="241575"/>
          </a:xfrm>
          <a:prstGeom prst="rect">
            <a:avLst/>
          </a:prstGeom>
          <a:noFill/>
        </p:spPr>
      </p:pic>
      <p:sp>
        <p:nvSpPr>
          <p:cNvPr id="51" name="Slide Number Placeholder 50">
            <a:extLst>
              <a:ext uri="{FF2B5EF4-FFF2-40B4-BE49-F238E27FC236}">
                <a16:creationId xmlns:a16="http://schemas.microsoft.com/office/drawing/2014/main" id="{BA4201E6-6309-8845-A2C8-12D49139B44D}"/>
              </a:ext>
            </a:extLst>
          </p:cNvPr>
          <p:cNvSpPr>
            <a:spLocks noGrp="1"/>
          </p:cNvSpPr>
          <p:nvPr>
            <p:ph type="sldNum" sz="quarter" idx="12"/>
          </p:nvPr>
        </p:nvSpPr>
        <p:spPr/>
        <p:txBody>
          <a:bodyPr/>
          <a:lstStyle/>
          <a:p>
            <a:fld id="{A2EF37A0-74FC-AB4F-AE4C-D9BFC6719E9F}" type="slidenum">
              <a:rPr lang="en-US" smtClean="0"/>
              <a:t>61</a:t>
            </a:fld>
            <a:endParaRPr lang="en-US"/>
          </a:p>
        </p:txBody>
      </p:sp>
    </p:spTree>
    <p:extLst>
      <p:ext uri="{BB962C8B-B14F-4D97-AF65-F5344CB8AC3E}">
        <p14:creationId xmlns:p14="http://schemas.microsoft.com/office/powerpoint/2010/main" val="5817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0728CB2A-45DA-3349-B00F-BC60A208F971}"/>
              </a:ext>
            </a:extLst>
          </p:cNvPr>
          <p:cNvSpPr txBox="1"/>
          <p:nvPr/>
        </p:nvSpPr>
        <p:spPr>
          <a:xfrm>
            <a:off x="3700130" y="463193"/>
            <a:ext cx="5499079" cy="369332"/>
          </a:xfrm>
          <a:prstGeom prst="rect">
            <a:avLst/>
          </a:prstGeom>
          <a:noFill/>
        </p:spPr>
        <p:txBody>
          <a:bodyPr wrap="square" rtlCol="0">
            <a:spAutoFit/>
          </a:bodyPr>
          <a:lstStyle/>
          <a:p>
            <a:r>
              <a:rPr lang="en-US" i="1" dirty="0"/>
              <a:t>(Also watch the actions change as we go along.)</a:t>
            </a:r>
          </a:p>
        </p:txBody>
      </p:sp>
      <p:sp>
        <p:nvSpPr>
          <p:cNvPr id="6" name="Slide Number Placeholder 5">
            <a:extLst>
              <a:ext uri="{FF2B5EF4-FFF2-40B4-BE49-F238E27FC236}">
                <a16:creationId xmlns:a16="http://schemas.microsoft.com/office/drawing/2014/main" id="{2A983FF1-07E1-464D-ABAA-F8EC31456589}"/>
              </a:ext>
            </a:extLst>
          </p:cNvPr>
          <p:cNvSpPr>
            <a:spLocks noGrp="1"/>
          </p:cNvSpPr>
          <p:nvPr>
            <p:ph type="sldNum" sz="quarter" idx="12"/>
          </p:nvPr>
        </p:nvSpPr>
        <p:spPr/>
        <p:txBody>
          <a:bodyPr/>
          <a:lstStyle/>
          <a:p>
            <a:fld id="{A2EF37A0-74FC-AB4F-AE4C-D9BFC6719E9F}" type="slidenum">
              <a:rPr lang="en-US" smtClean="0"/>
              <a:t>62</a:t>
            </a:fld>
            <a:endParaRPr lang="en-US"/>
          </a:p>
        </p:txBody>
      </p:sp>
    </p:spTree>
    <p:extLst>
      <p:ext uri="{BB962C8B-B14F-4D97-AF65-F5344CB8AC3E}">
        <p14:creationId xmlns:p14="http://schemas.microsoft.com/office/powerpoint/2010/main" val="1986820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415D236A-1760-2D43-9EB9-57C7C67AE0CE}"/>
              </a:ext>
            </a:extLst>
          </p:cNvPr>
          <p:cNvSpPr>
            <a:spLocks noGrp="1"/>
          </p:cNvSpPr>
          <p:nvPr>
            <p:ph type="sldNum" sz="quarter" idx="12"/>
          </p:nvPr>
        </p:nvSpPr>
        <p:spPr/>
        <p:txBody>
          <a:bodyPr/>
          <a:lstStyle/>
          <a:p>
            <a:fld id="{A2EF37A0-74FC-AB4F-AE4C-D9BFC6719E9F}" type="slidenum">
              <a:rPr lang="en-US" smtClean="0"/>
              <a:t>63</a:t>
            </a:fld>
            <a:endParaRPr lang="en-US"/>
          </a:p>
        </p:txBody>
      </p:sp>
    </p:spTree>
    <p:extLst>
      <p:ext uri="{BB962C8B-B14F-4D97-AF65-F5344CB8AC3E}">
        <p14:creationId xmlns:p14="http://schemas.microsoft.com/office/powerpoint/2010/main" val="277747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2779B17C-05C9-4942-84D7-5202BB5E7CAA}"/>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37421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52AE2707-150B-0B4E-A781-62346177479A}"/>
              </a:ext>
            </a:extLst>
          </p:cNvPr>
          <p:cNvSpPr>
            <a:spLocks noGrp="1"/>
          </p:cNvSpPr>
          <p:nvPr>
            <p:ph type="sldNum" sz="quarter" idx="12"/>
          </p:nvPr>
        </p:nvSpPr>
        <p:spPr/>
        <p:txBody>
          <a:bodyPr/>
          <a:lstStyle/>
          <a:p>
            <a:fld id="{A2EF37A0-74FC-AB4F-AE4C-D9BFC6719E9F}" type="slidenum">
              <a:rPr lang="en-US" smtClean="0"/>
              <a:t>65</a:t>
            </a:fld>
            <a:endParaRPr lang="en-US"/>
          </a:p>
        </p:txBody>
      </p:sp>
    </p:spTree>
    <p:extLst>
      <p:ext uri="{BB962C8B-B14F-4D97-AF65-F5344CB8AC3E}">
        <p14:creationId xmlns:p14="http://schemas.microsoft.com/office/powerpoint/2010/main" val="31821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2A94A8CB-FC5C-0A42-9B1C-7869A662FFB3}"/>
              </a:ext>
            </a:extLst>
          </p:cNvPr>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25611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96E87BFA-12AF-6C49-BC08-0AE034327CE3}"/>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1964526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0F3CB43B-C1C2-1946-B5A4-DD73B5816509}"/>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301614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0E1A972D-EF3E-384F-B86F-D603E37F83D0}"/>
              </a:ext>
            </a:extLst>
          </p:cNvPr>
          <p:cNvSpPr>
            <a:spLocks noGrp="1"/>
          </p:cNvSpPr>
          <p:nvPr>
            <p:ph type="sldNum" sz="quarter" idx="12"/>
          </p:nvPr>
        </p:nvSpPr>
        <p:spPr/>
        <p:txBody>
          <a:bodyPr/>
          <a:lstStyle/>
          <a:p>
            <a:fld id="{A2EF37A0-74FC-AB4F-AE4C-D9BFC6719E9F}" type="slidenum">
              <a:rPr lang="en-US" smtClean="0"/>
              <a:t>69</a:t>
            </a:fld>
            <a:endParaRPr lang="en-US"/>
          </a:p>
        </p:txBody>
      </p:sp>
    </p:spTree>
    <p:extLst>
      <p:ext uri="{BB962C8B-B14F-4D97-AF65-F5344CB8AC3E}">
        <p14:creationId xmlns:p14="http://schemas.microsoft.com/office/powerpoint/2010/main" val="17459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9"/>
          <p:cNvSpPr txBox="1">
            <a:spLocks noChangeArrowheads="1"/>
          </p:cNvSpPr>
          <p:nvPr/>
        </p:nvSpPr>
        <p:spPr bwMode="auto">
          <a:xfrm>
            <a:off x="3758720" y="221678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Chess</a:t>
            </a:r>
            <a:r>
              <a:rPr lang="en-US" sz="2722" dirty="0">
                <a:cs typeface="Times New Roman" panose="02020603050405020304" pitchFamily="18" charset="0"/>
              </a:rPr>
              <a:t> is a </a:t>
            </a:r>
            <a:r>
              <a:rPr lang="en-US" sz="2722" u="sng" dirty="0">
                <a:solidFill>
                  <a:schemeClr val="tx2"/>
                </a:solidFill>
                <a:cs typeface="Times New Roman" panose="02020603050405020304" pitchFamily="18" charset="0"/>
              </a:rPr>
              <a:t>deterministic</a:t>
            </a:r>
            <a:r>
              <a:rPr lang="en-US" sz="2722" dirty="0">
                <a:cs typeface="Times New Roman" panose="02020603050405020304" pitchFamily="18" charset="0"/>
              </a:rPr>
              <a:t>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81614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0</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816142"/>
                <a:ext cx="9144960" cy="532325"/>
              </a:xfrm>
              <a:prstGeom prst="rect">
                <a:avLst/>
              </a:prstGeom>
              <a:blipFill>
                <a:blip r:embed="rId2"/>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533187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Finite?  “Threefold repetition of position”</a:t>
            </a:r>
          </a:p>
        </p:txBody>
      </p:sp>
      <p:pic>
        <p:nvPicPr>
          <p:cNvPr id="2050" name="Picture 2" descr="File:ChessStartingPosition.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1970" y="1656024"/>
            <a:ext cx="3372704" cy="22428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96652" y="3894943"/>
            <a:ext cx="242333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Attribution: Bubba73 </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at English Wikipedia</a:t>
            </a:r>
          </a:p>
        </p:txBody>
      </p:sp>
      <p:sp>
        <p:nvSpPr>
          <p:cNvPr id="2" name="Title 1">
            <a:extLst>
              <a:ext uri="{FF2B5EF4-FFF2-40B4-BE49-F238E27FC236}">
                <a16:creationId xmlns:a16="http://schemas.microsoft.com/office/drawing/2014/main" id="{62B7A38F-1C5B-3C47-B078-1F7692C2E0F7}"/>
              </a:ext>
            </a:extLst>
          </p:cNvPr>
          <p:cNvSpPr>
            <a:spLocks noGrp="1"/>
          </p:cNvSpPr>
          <p:nvPr>
            <p:ph type="title"/>
          </p:nvPr>
        </p:nvSpPr>
        <p:spPr/>
        <p:txBody>
          <a:bodyPr/>
          <a:lstStyle/>
          <a:p>
            <a:r>
              <a:rPr lang="en-US" dirty="0"/>
              <a:t>Chess</a:t>
            </a:r>
          </a:p>
        </p:txBody>
      </p:sp>
      <p:sp>
        <p:nvSpPr>
          <p:cNvPr id="8" name="Slide Number Placeholder 7">
            <a:extLst>
              <a:ext uri="{FF2B5EF4-FFF2-40B4-BE49-F238E27FC236}">
                <a16:creationId xmlns:a16="http://schemas.microsoft.com/office/drawing/2014/main" id="{E8A2C8FF-B455-AF43-96F7-CCED1FD49688}"/>
              </a:ext>
            </a:extLst>
          </p:cNvPr>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22825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E5EFFB78-29E0-D944-BA0C-74A3E520ED3D}"/>
              </a:ext>
            </a:extLst>
          </p:cNvPr>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627862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2F83B045-3840-5F44-A37D-C7006F546CD3}"/>
              </a:ext>
            </a:extLst>
          </p:cNvPr>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2707843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CCDAD0F8-AC1E-B141-8696-9F73D2DD6CC2}"/>
              </a:ext>
            </a:extLst>
          </p:cNvPr>
          <p:cNvSpPr>
            <a:spLocks noGrp="1"/>
          </p:cNvSpPr>
          <p:nvPr>
            <p:ph type="sldNum" sz="quarter" idx="12"/>
          </p:nvPr>
        </p:nvSpPr>
        <p:spPr/>
        <p:txBody>
          <a:bodyPr/>
          <a:lstStyle/>
          <a:p>
            <a:fld id="{A2EF37A0-74FC-AB4F-AE4C-D9BFC6719E9F}" type="slidenum">
              <a:rPr lang="en-US" smtClean="0"/>
              <a:t>72</a:t>
            </a:fld>
            <a:endParaRPr lang="en-US"/>
          </a:p>
        </p:txBody>
      </p:sp>
    </p:spTree>
    <p:extLst>
      <p:ext uri="{BB962C8B-B14F-4D97-AF65-F5344CB8AC3E}">
        <p14:creationId xmlns:p14="http://schemas.microsoft.com/office/powerpoint/2010/main" val="224306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418BF393-6620-B743-BD03-1B59BCB864C5}"/>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2910474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F23CE371-3DC5-0240-80F1-D580575EF289}"/>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992137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A2152A54-2D4E-DF40-BEE4-854938B2D112}"/>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615715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718"/>
            <a:ext cx="10668000" cy="824017"/>
          </a:xfrm>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extLst>
              <a:ext uri="{28A0092B-C50C-407E-A947-70E740481C1C}">
                <a14:useLocalDpi xmlns:a14="http://schemas.microsoft.com/office/drawing/2010/main"/>
              </a:ext>
            </a:extLst>
          </a:blip>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extLst>
              <a:ext uri="{28A0092B-C50C-407E-A947-70E740481C1C}">
                <a14:useLocalDpi xmlns:a14="http://schemas.microsoft.com/office/drawing/2010/main"/>
              </a:ext>
            </a:extLst>
          </a:blip>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extLst>
              <a:ext uri="{28A0092B-C50C-407E-A947-70E740481C1C}">
                <a14:useLocalDpi xmlns:a14="http://schemas.microsoft.com/office/drawing/2010/main"/>
              </a:ext>
            </a:extLst>
          </a:blip>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extLst>
              <a:ext uri="{28A0092B-C50C-407E-A947-70E740481C1C}">
                <a14:useLocalDpi xmlns:a14="http://schemas.microsoft.com/office/drawing/2010/main"/>
              </a:ext>
            </a:extLst>
          </a:blip>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extLst>
              <a:ext uri="{28A0092B-C50C-407E-A947-70E740481C1C}">
                <a14:useLocalDpi xmlns:a14="http://schemas.microsoft.com/office/drawing/2010/main"/>
              </a:ext>
            </a:extLst>
          </a:blip>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extLst>
              <a:ext uri="{28A0092B-C50C-407E-A947-70E740481C1C}">
                <a14:useLocalDpi xmlns:a14="http://schemas.microsoft.com/office/drawing/2010/main"/>
              </a:ext>
            </a:extLst>
          </a:blip>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extLst>
              <a:ext uri="{28A0092B-C50C-407E-A947-70E740481C1C}">
                <a14:useLocalDpi xmlns:a14="http://schemas.microsoft.com/office/drawing/2010/main"/>
              </a:ext>
            </a:extLst>
          </a:blip>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extLst>
              <a:ext uri="{28A0092B-C50C-407E-A947-70E740481C1C}">
                <a14:useLocalDpi xmlns:a14="http://schemas.microsoft.com/office/drawing/2010/main"/>
              </a:ext>
            </a:extLst>
          </a:blip>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extLst>
              <a:ext uri="{28A0092B-C50C-407E-A947-70E740481C1C}">
                <a14:useLocalDpi xmlns:a14="http://schemas.microsoft.com/office/drawing/2010/main"/>
              </a:ext>
            </a:extLst>
          </a:blip>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extLst>
              <a:ext uri="{28A0092B-C50C-407E-A947-70E740481C1C}">
                <a14:useLocalDpi xmlns:a14="http://schemas.microsoft.com/office/drawing/2010/main"/>
              </a:ext>
            </a:extLst>
          </a:blip>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extLst>
              <a:ext uri="{28A0092B-C50C-407E-A947-70E740481C1C}">
                <a14:useLocalDpi xmlns:a14="http://schemas.microsoft.com/office/drawing/2010/main"/>
              </a:ext>
            </a:extLst>
          </a:blip>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extLst>
              <a:ext uri="{28A0092B-C50C-407E-A947-70E740481C1C}">
                <a14:useLocalDpi xmlns:a14="http://schemas.microsoft.com/office/drawing/2010/main"/>
              </a:ext>
            </a:extLst>
          </a:blip>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extLst>
              <a:ext uri="{28A0092B-C50C-407E-A947-70E740481C1C}">
                <a14:useLocalDpi xmlns:a14="http://schemas.microsoft.com/office/drawing/2010/main"/>
              </a:ext>
            </a:extLst>
          </a:blip>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extLst>
              <a:ext uri="{28A0092B-C50C-407E-A947-70E740481C1C}">
                <a14:useLocalDpi xmlns:a14="http://schemas.microsoft.com/office/drawing/2010/main"/>
              </a:ext>
            </a:extLst>
          </a:blip>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extLst>
              <a:ext uri="{28A0092B-C50C-407E-A947-70E740481C1C}">
                <a14:useLocalDpi xmlns:a14="http://schemas.microsoft.com/office/drawing/2010/main"/>
              </a:ext>
            </a:extLst>
          </a:blip>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596B06-9E8C-174E-B880-A593933551FC}"/>
              </a:ext>
            </a:extLst>
          </p:cNvPr>
          <p:cNvSpPr>
            <a:spLocks noGrp="1"/>
          </p:cNvSpPr>
          <p:nvPr>
            <p:ph type="sldNum" sz="quarter" idx="12"/>
          </p:nvPr>
        </p:nvSpPr>
        <p:spPr/>
        <p:txBody>
          <a:bodyPr/>
          <a:lstStyle/>
          <a:p>
            <a:fld id="{A2EF37A0-74FC-AB4F-AE4C-D9BFC6719E9F}" type="slidenum">
              <a:rPr lang="en-US" smtClean="0"/>
              <a:t>76</a:t>
            </a:fld>
            <a:endParaRPr lang="en-US"/>
          </a:p>
        </p:txBody>
      </p:sp>
    </p:spTree>
    <p:extLst>
      <p:ext uri="{BB962C8B-B14F-4D97-AF65-F5344CB8AC3E}">
        <p14:creationId xmlns:p14="http://schemas.microsoft.com/office/powerpoint/2010/main" val="39923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200400" y="1600200"/>
            <a:ext cx="6067425" cy="4200525"/>
          </a:xfrm>
          <a:prstGeom prst="rect">
            <a:avLst/>
          </a:prstGeom>
          <a:noFill/>
        </p:spPr>
      </p:pic>
      <p:sp>
        <p:nvSpPr>
          <p:cNvPr id="3" name="Slide Number Placeholder 2">
            <a:extLst>
              <a:ext uri="{FF2B5EF4-FFF2-40B4-BE49-F238E27FC236}">
                <a16:creationId xmlns:a16="http://schemas.microsoft.com/office/drawing/2014/main" id="{C96976A6-5F74-474A-B8F9-8BB97212BC59}"/>
              </a:ext>
            </a:extLst>
          </p:cNvPr>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215435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596655"/>
            <a:ext cx="11277600" cy="4800600"/>
          </a:xfrm>
        </p:spPr>
        <p:txBody>
          <a:bodyPr>
            <a:normAutofit fontScale="92500" lnSpcReduction="20000"/>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a:t>
            </a:r>
          </a:p>
          <a:p>
            <a:pPr marL="342900" indent="-342900">
              <a:lnSpc>
                <a:spcPct val="80000"/>
              </a:lnSpc>
              <a:buFont typeface="Arial" panose="020B0604020202020204" pitchFamily="34" charset="0"/>
              <a:buChar char="•"/>
            </a:pPr>
            <a:r>
              <a:rPr lang="en-US" sz="2400" b="0" dirty="0">
                <a:ea typeface="ＭＳ Ｐゴシック" pitchFamily="34" charset="-128"/>
              </a:rPr>
              <a:t>O(S</a:t>
            </a:r>
            <a:r>
              <a:rPr lang="en-US" sz="2400" b="0" baseline="30000" dirty="0">
                <a:ea typeface="ＭＳ Ｐゴシック" pitchFamily="34" charset="-128"/>
              </a:rPr>
              <a:t>2</a:t>
            </a:r>
            <a:r>
              <a:rPr lang="en-US" sz="2400" b="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marL="160020" indent="-342900">
              <a:lnSpc>
                <a:spcPct val="80000"/>
              </a:lnSpc>
              <a:buFont typeface="Arial" panose="020B0604020202020204" pitchFamily="34" charset="0"/>
              <a:buChar char="•"/>
            </a:pPr>
            <a:r>
              <a:rPr lang="en-US" b="0" dirty="0">
                <a:ea typeface="ＭＳ Ｐゴシック" pitchFamily="34" charset="-128"/>
              </a:rPr>
              <a:t>Basic idea: approximations get refined towards optimal values</a:t>
            </a:r>
          </a:p>
          <a:p>
            <a:pPr marL="160020" indent="-342900">
              <a:lnSpc>
                <a:spcPct val="80000"/>
              </a:lnSpc>
              <a:buFont typeface="Arial" panose="020B0604020202020204" pitchFamily="34" charset="0"/>
              <a:buChar char="•"/>
            </a:pPr>
            <a:r>
              <a:rPr lang="en-US" b="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03205"/>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Calibri"/>
                  <a:cs typeface="Calibri"/>
                </a:rPr>
                <a:t>V</a:t>
              </a:r>
              <a:r>
                <a:rPr lang="en-US" baseline="-25000" dirty="0">
                  <a:solidFill>
                    <a:srgbClr val="0000FF"/>
                  </a:solidFill>
                  <a:latin typeface="Calibri"/>
                  <a:cs typeface="Calibri"/>
                </a:rPr>
                <a:t>k+1</a:t>
              </a:r>
              <a:r>
                <a:rPr lang="en-US" dirty="0">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Calibri"/>
                  <a:cs typeface="Calibri"/>
                </a:rPr>
                <a:t>V</a:t>
              </a:r>
              <a:r>
                <a:rPr lang="en-US" baseline="-25000" dirty="0" err="1">
                  <a:solidFill>
                    <a:srgbClr val="0000FF"/>
                  </a:solidFill>
                  <a:latin typeface="Calibri"/>
                  <a:cs typeface="Calibri"/>
                </a:rPr>
                <a:t>k</a:t>
              </a:r>
              <a:r>
                <a:rPr lang="en-US" dirty="0">
                  <a:solidFill>
                    <a:srgbClr val="0000FF"/>
                  </a:solidFill>
                  <a:latin typeface="Calibri"/>
                  <a:cs typeface="Calibri"/>
                </a:rPr>
                <a:t>(s’</a:t>
              </a:r>
              <a:r>
                <a:rPr lang="en-US" altLang="ja-JP" dirty="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Slide Number Placeholder 1">
            <a:extLst>
              <a:ext uri="{FF2B5EF4-FFF2-40B4-BE49-F238E27FC236}">
                <a16:creationId xmlns:a16="http://schemas.microsoft.com/office/drawing/2014/main" id="{E15A4A72-B83B-B347-A05B-30E41519CA43}"/>
              </a:ext>
            </a:extLst>
          </p:cNvPr>
          <p:cNvSpPr>
            <a:spLocks noGrp="1"/>
          </p:cNvSpPr>
          <p:nvPr>
            <p:ph type="sldNum" sz="quarter" idx="12"/>
          </p:nvPr>
        </p:nvSpPr>
        <p:spPr/>
        <p:txBody>
          <a:bodyPr/>
          <a:lstStyle/>
          <a:p>
            <a:fld id="{A2EF37A0-74FC-AB4F-AE4C-D9BFC6719E9F}" type="slidenum">
              <a:rPr lang="en-US" smtClean="0"/>
              <a:t>78</a:t>
            </a:fld>
            <a:endParaRPr lang="en-US"/>
          </a:p>
        </p:txBody>
      </p:sp>
    </p:spTree>
    <p:extLst>
      <p:ext uri="{BB962C8B-B14F-4D97-AF65-F5344CB8AC3E}">
        <p14:creationId xmlns:p14="http://schemas.microsoft.com/office/powerpoint/2010/main" val="21762283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1" end="1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5718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571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CD1E-B235-634B-AD80-0273B77040D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5A8A760-14AA-DB43-9436-D08626581F4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BF35955-FF7D-C843-8CFB-B468D98F3CC3}"/>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Let’s start even easier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813096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extLst>
              <a:ext uri="{28A0092B-C50C-407E-A947-70E740481C1C}">
                <a14:useLocalDpi xmlns:a14="http://schemas.microsoft.com/office/drawing/2010/main"/>
              </a:ext>
            </a:extLst>
          </a:blip>
          <a:stretch>
            <a:fillRect/>
          </a:stretch>
        </p:blipFill>
        <p:spPr>
          <a:xfrm>
            <a:off x="5626100" y="3875881"/>
            <a:ext cx="127000" cy="127000"/>
          </a:xfrm>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0" cstate="print">
            <a:extLst>
              <a:ext uri="{28A0092B-C50C-407E-A947-70E740481C1C}">
                <a14:useLocalDpi xmlns:a14="http://schemas.microsoft.com/office/drawing/2010/main"/>
              </a:ext>
            </a:extLst>
          </a:blip>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extLst>
              <a:ext uri="{28A0092B-C50C-407E-A947-70E740481C1C}">
                <a14:useLocalDpi xmlns:a14="http://schemas.microsoft.com/office/drawing/2010/main"/>
              </a:ext>
            </a:extLst>
          </a:blip>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dirty="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extLst>
              <a:ext uri="{28A0092B-C50C-407E-A947-70E740481C1C}">
                <a14:useLocalDpi xmlns:a14="http://schemas.microsoft.com/office/drawing/2010/main"/>
              </a:ext>
            </a:extLst>
          </a:blip>
          <a:stretch>
            <a:fillRect/>
          </a:stretch>
        </p:blipFill>
        <p:spPr bwMode="auto">
          <a:xfrm>
            <a:off x="5715000" y="5334000"/>
            <a:ext cx="5971533" cy="567765"/>
          </a:xfrm>
          <a:prstGeom prst="rect">
            <a:avLst/>
          </a:prstGeom>
          <a:noFill/>
          <a:ln/>
          <a:effectLst/>
        </p:spPr>
      </p:pic>
      <p:sp>
        <p:nvSpPr>
          <p:cNvPr id="6" name="Slide Number Placeholder 5">
            <a:extLst>
              <a:ext uri="{FF2B5EF4-FFF2-40B4-BE49-F238E27FC236}">
                <a16:creationId xmlns:a16="http://schemas.microsoft.com/office/drawing/2014/main" id="{3DCD475F-C2B3-9B4C-8588-940DE9540DAD}"/>
              </a:ext>
            </a:extLst>
          </p:cNvPr>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11702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normAutofit fontScale="90000"/>
          </a:bodyPr>
          <a:lstStyle/>
          <a:p>
            <a:r>
              <a:rPr lang="en-US" dirty="0">
                <a:sym typeface="Symbol" pitchFamily="18" charset="2"/>
              </a:rPr>
              <a:t>Bellman Equation vs Value Iteration vs Bellman Update</a:t>
            </a:r>
          </a:p>
        </p:txBody>
      </p:sp>
      <mc:AlternateContent xmlns:mc="http://schemas.openxmlformats.org/markup-compatibility/2006" xmlns:a14="http://schemas.microsoft.com/office/drawing/2010/main">
        <mc:Choice Requires="a14">
          <p:sp>
            <p:nvSpPr>
              <p:cNvPr id="1757187" name="Rectangle 3"/>
              <p:cNvSpPr>
                <a:spLocks noGrp="1" noChangeArrowheads="1"/>
              </p:cNvSpPr>
              <p:nvPr>
                <p:ph idx="1"/>
              </p:nvPr>
            </p:nvSpPr>
            <p:spPr/>
            <p:txBody>
              <a:bodyPr/>
              <a:lstStyle/>
              <a:p>
                <a:r>
                  <a:rPr lang="en-US" dirty="0"/>
                  <a:t>Bellman equations </a:t>
                </a:r>
                <a:r>
                  <a:rPr lang="en-US" dirty="0">
                    <a:solidFill>
                      <a:schemeClr val="tx2"/>
                    </a:solidFill>
                  </a:rPr>
                  <a:t>characterize</a:t>
                </a:r>
                <a:r>
                  <a:rPr lang="en-US" dirty="0"/>
                  <a:t> the optimal values:</a:t>
                </a:r>
              </a:p>
              <a:p>
                <a:endParaRPr lang="en-US" dirty="0"/>
              </a:p>
              <a:p>
                <a:endParaRPr lang="en-US" dirty="0"/>
              </a:p>
              <a:p>
                <a:r>
                  <a:rPr lang="en-US" dirty="0"/>
                  <a:t>Value iteration </a:t>
                </a:r>
                <a:r>
                  <a:rPr lang="en-US" dirty="0">
                    <a:solidFill>
                      <a:schemeClr val="tx2"/>
                    </a:solidFill>
                  </a:rPr>
                  <a:t>computes</a:t>
                </a:r>
                <a:r>
                  <a:rPr lang="en-US" dirty="0"/>
                  <a:t> them by applying Bellman update repeatedly</a:t>
                </a:r>
              </a:p>
              <a:p>
                <a:pPr lvl="1"/>
                <a:endParaRPr lang="en-US" dirty="0"/>
              </a:p>
              <a:p>
                <a:pPr lvl="1"/>
                <a:endParaRPr lang="en-US" dirty="0"/>
              </a:p>
              <a:p>
                <a:r>
                  <a:rPr lang="en-US" dirty="0"/>
                  <a:t>Value iteration is a method for solving Bellman Equation</a:t>
                </a:r>
              </a:p>
              <a:p>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𝑉</m:t>
                        </m:r>
                      </m:e>
                      <m:sub>
                        <m:r>
                          <a:rPr lang="en-US" dirty="0" smtClean="0">
                            <a:latin typeface="Cambria Math" panose="02040503050406030204" pitchFamily="18" charset="0"/>
                          </a:rPr>
                          <m:t>𝑘</m:t>
                        </m:r>
                      </m:sub>
                    </m:sSub>
                  </m:oMath>
                </a14:m>
                <a:r>
                  <a:rPr lang="en-US" dirty="0"/>
                  <a:t> vectors are also interpretable as time-limited values</a:t>
                </a:r>
              </a:p>
              <a:p>
                <a:r>
                  <a:rPr lang="en-US" dirty="0"/>
                  <a:t>Value iteration finds the fixed point of the function</a:t>
                </a:r>
              </a:p>
            </p:txBody>
          </p:sp>
        </mc:Choice>
        <mc:Fallback xmlns="">
          <p:sp>
            <p:nvSpPr>
              <p:cNvPr id="1757187" name="Rectangle 3"/>
              <p:cNvSpPr>
                <a:spLocks noGrp="1" noRot="1" noChangeAspect="1" noMove="1" noResize="1" noEditPoints="1" noAdjustHandles="1" noChangeArrowheads="1" noChangeShapeType="1" noTextEdit="1"/>
              </p:cNvSpPr>
              <p:nvPr>
                <p:ph idx="1"/>
              </p:nvPr>
            </p:nvSpPr>
            <p:spPr>
              <a:blipFill>
                <a:blip r:embed="rId5"/>
                <a:stretch>
                  <a:fillRect l="-625" t="-580"/>
                </a:stretch>
              </a:blipFill>
            </p:spPr>
            <p:txBody>
              <a:bodyPr/>
              <a:lstStyle/>
              <a:p>
                <a:r>
                  <a:rPr lang="en-US">
                    <a:noFill/>
                  </a:rPr>
                  <a:t> </a:t>
                </a:r>
              </a:p>
            </p:txBody>
          </p:sp>
        </mc:Fallback>
      </mc:AlternateContent>
      <p:pic>
        <p:nvPicPr>
          <p:cNvPr id="29" name="Picture 28" descr="txp_fig"/>
          <p:cNvPicPr>
            <a:picLocks noChangeAspect="1"/>
          </p:cNvPicPr>
          <p:nvPr>
            <p:custDataLst>
              <p:tags r:id="rId1"/>
            </p:custDataLst>
          </p:nvPr>
        </p:nvPicPr>
        <p:blipFill>
          <a:blip r:embed="rId6" cstate="print"/>
          <a:stretch>
            <a:fillRect/>
          </a:stretch>
        </p:blipFill>
        <p:spPr bwMode="auto">
          <a:xfrm>
            <a:off x="748716" y="3565545"/>
            <a:ext cx="7266933" cy="690930"/>
          </a:xfrm>
          <a:prstGeom prst="rect">
            <a:avLst/>
          </a:prstGeom>
          <a:noFill/>
          <a:ln/>
          <a:effectLst/>
        </p:spPr>
      </p:pic>
      <p:sp>
        <p:nvSpPr>
          <p:cNvPr id="27" name="Isosceles Triangle 26"/>
          <p:cNvSpPr/>
          <p:nvPr/>
        </p:nvSpPr>
        <p:spPr>
          <a:xfrm>
            <a:off x="9601200" y="4315045"/>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28" name="Picture 27" descr="txp_fig"/>
          <p:cNvPicPr>
            <a:picLocks noChangeAspect="1"/>
          </p:cNvPicPr>
          <p:nvPr>
            <p:custDataLst>
              <p:tags r:id="rId2"/>
            </p:custDataLst>
          </p:nvPr>
        </p:nvPicPr>
        <p:blipFill>
          <a:blip r:embed="rId7" cstate="print"/>
          <a:stretch>
            <a:fillRect/>
          </a:stretch>
        </p:blipFill>
        <p:spPr bwMode="auto">
          <a:xfrm>
            <a:off x="978698" y="2250455"/>
            <a:ext cx="6950388" cy="690805"/>
          </a:xfrm>
          <a:prstGeom prst="rect">
            <a:avLst/>
          </a:prstGeom>
          <a:noFill/>
          <a:ln/>
          <a:effectLst/>
        </p:spPr>
      </p:pic>
      <p:grpSp>
        <p:nvGrpSpPr>
          <p:cNvPr id="30" name="Group 4">
            <a:extLst>
              <a:ext uri="{FF2B5EF4-FFF2-40B4-BE49-F238E27FC236}">
                <a16:creationId xmlns:a16="http://schemas.microsoft.com/office/drawing/2014/main" id="{A328A2F2-D296-4923-AF98-FFA8C66E5F92}"/>
              </a:ext>
            </a:extLst>
          </p:cNvPr>
          <p:cNvGrpSpPr>
            <a:grpSpLocks/>
          </p:cNvGrpSpPr>
          <p:nvPr/>
        </p:nvGrpSpPr>
        <p:grpSpPr bwMode="auto">
          <a:xfrm>
            <a:off x="8245631" y="957482"/>
            <a:ext cx="3735653" cy="3337787"/>
            <a:chOff x="2400" y="1401"/>
            <a:chExt cx="1202" cy="1091"/>
          </a:xfrm>
        </p:grpSpPr>
        <p:sp>
          <p:nvSpPr>
            <p:cNvPr id="31" name="AutoShape 5">
              <a:extLst>
                <a:ext uri="{FF2B5EF4-FFF2-40B4-BE49-F238E27FC236}">
                  <a16:creationId xmlns:a16="http://schemas.microsoft.com/office/drawing/2014/main" id="{4ACC81CC-3DD7-4480-AB87-4803BA65EBC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32" name="Group 6">
              <a:extLst>
                <a:ext uri="{FF2B5EF4-FFF2-40B4-BE49-F238E27FC236}">
                  <a16:creationId xmlns:a16="http://schemas.microsoft.com/office/drawing/2014/main" id="{F12DEF36-9FDE-4125-B915-8ED196BFA4A6}"/>
                </a:ext>
              </a:extLst>
            </p:cNvPr>
            <p:cNvGrpSpPr>
              <a:grpSpLocks/>
            </p:cNvGrpSpPr>
            <p:nvPr/>
          </p:nvGrpSpPr>
          <p:grpSpPr bwMode="auto">
            <a:xfrm>
              <a:off x="2529" y="1617"/>
              <a:ext cx="1073" cy="361"/>
              <a:chOff x="1584" y="1680"/>
              <a:chExt cx="1997" cy="336"/>
            </a:xfrm>
          </p:grpSpPr>
          <p:sp>
            <p:nvSpPr>
              <p:cNvPr id="45" name="Line 7">
                <a:extLst>
                  <a:ext uri="{FF2B5EF4-FFF2-40B4-BE49-F238E27FC236}">
                    <a16:creationId xmlns:a16="http://schemas.microsoft.com/office/drawing/2014/main" id="{15B44502-8972-42C9-B243-187983E6514D}"/>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6" name="Line 8">
                <a:extLst>
                  <a:ext uri="{FF2B5EF4-FFF2-40B4-BE49-F238E27FC236}">
                    <a16:creationId xmlns:a16="http://schemas.microsoft.com/office/drawing/2014/main" id="{BCB5FA47-898E-4DBF-B9FB-07143B4CB6C7}"/>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7" name="Line 9">
                <a:extLst>
                  <a:ext uri="{FF2B5EF4-FFF2-40B4-BE49-F238E27FC236}">
                    <a16:creationId xmlns:a16="http://schemas.microsoft.com/office/drawing/2014/main" id="{D3611393-86C1-4A53-8073-D660AA77A1A9}"/>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8" name="Line 10">
                <a:extLst>
                  <a:ext uri="{FF2B5EF4-FFF2-40B4-BE49-F238E27FC236}">
                    <a16:creationId xmlns:a16="http://schemas.microsoft.com/office/drawing/2014/main" id="{5D4D5480-8803-471D-A20E-0EE15124E7A0}"/>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3" name="Group 12">
              <a:extLst>
                <a:ext uri="{FF2B5EF4-FFF2-40B4-BE49-F238E27FC236}">
                  <a16:creationId xmlns:a16="http://schemas.microsoft.com/office/drawing/2014/main" id="{2C914747-7BA7-469C-B68E-F72F06740507}"/>
                </a:ext>
              </a:extLst>
            </p:cNvPr>
            <p:cNvGrpSpPr>
              <a:grpSpLocks/>
            </p:cNvGrpSpPr>
            <p:nvPr/>
          </p:nvGrpSpPr>
          <p:grpSpPr bwMode="auto">
            <a:xfrm>
              <a:off x="2400" y="2095"/>
              <a:ext cx="1057" cy="397"/>
              <a:chOff x="1536" y="2382"/>
              <a:chExt cx="1584" cy="642"/>
            </a:xfrm>
          </p:grpSpPr>
          <p:sp>
            <p:nvSpPr>
              <p:cNvPr id="41" name="Line 13">
                <a:extLst>
                  <a:ext uri="{FF2B5EF4-FFF2-40B4-BE49-F238E27FC236}">
                    <a16:creationId xmlns:a16="http://schemas.microsoft.com/office/drawing/2014/main" id="{5F820E01-0C44-4F57-86C5-A35F60FEF31A}"/>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2" name="Line 14">
                <a:extLst>
                  <a:ext uri="{FF2B5EF4-FFF2-40B4-BE49-F238E27FC236}">
                    <a16:creationId xmlns:a16="http://schemas.microsoft.com/office/drawing/2014/main" id="{DED5AF13-82E2-4F67-8BE9-BBB99B4F70D1}"/>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15">
                <a:extLst>
                  <a:ext uri="{FF2B5EF4-FFF2-40B4-BE49-F238E27FC236}">
                    <a16:creationId xmlns:a16="http://schemas.microsoft.com/office/drawing/2014/main" id="{9D44036F-CE6C-4EF2-AF03-3081267EECCB}"/>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4" name="Line 16">
                <a:extLst>
                  <a:ext uri="{FF2B5EF4-FFF2-40B4-BE49-F238E27FC236}">
                    <a16:creationId xmlns:a16="http://schemas.microsoft.com/office/drawing/2014/main" id="{3222DBBD-3EF5-4F47-AB3F-D57A67822335}"/>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34" name="Text Box 17">
              <a:extLst>
                <a:ext uri="{FF2B5EF4-FFF2-40B4-BE49-F238E27FC236}">
                  <a16:creationId xmlns:a16="http://schemas.microsoft.com/office/drawing/2014/main" id="{03B44C2D-0EAD-42D4-AAA9-5D4A9CB59895}"/>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5" name="Text Box 18">
              <a:extLst>
                <a:ext uri="{FF2B5EF4-FFF2-40B4-BE49-F238E27FC236}">
                  <a16:creationId xmlns:a16="http://schemas.microsoft.com/office/drawing/2014/main" id="{BFDDAAFC-28F2-47D4-A9A7-F5877E1E2231}"/>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6" name="Text Box 19">
              <a:extLst>
                <a:ext uri="{FF2B5EF4-FFF2-40B4-BE49-F238E27FC236}">
                  <a16:creationId xmlns:a16="http://schemas.microsoft.com/office/drawing/2014/main" id="{9119F0D1-F594-4422-8294-B71B9EDCDFF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7" name="Text Box 20">
              <a:extLst>
                <a:ext uri="{FF2B5EF4-FFF2-40B4-BE49-F238E27FC236}">
                  <a16:creationId xmlns:a16="http://schemas.microsoft.com/office/drawing/2014/main" id="{687BDA24-92CD-437E-826D-609599C4190A}"/>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40" name="Oval 11">
              <a:extLst>
                <a:ext uri="{FF2B5EF4-FFF2-40B4-BE49-F238E27FC236}">
                  <a16:creationId xmlns:a16="http://schemas.microsoft.com/office/drawing/2014/main" id="{89A2C663-C2A1-4AFF-B444-59CFF7A441B5}"/>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 name="Rectangle 1"/>
              <p:cNvSpPr/>
              <p:nvPr/>
            </p:nvSpPr>
            <p:spPr>
              <a:xfrm>
                <a:off x="978698" y="5640860"/>
                <a:ext cx="632506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ＭＳ Ｐゴシック" pitchFamily="34" charset="-128"/>
                          <a:cs typeface="Calibri"/>
                        </a:rPr>
                        <m:t>𝑓</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𝑉</m:t>
                          </m:r>
                        </m:e>
                      </m:d>
                      <m:r>
                        <a:rPr lang="en-US" sz="2400" i="1">
                          <a:latin typeface="Cambria Math" panose="02040503050406030204" pitchFamily="18" charset="0"/>
                          <a:ea typeface="ＭＳ Ｐゴシック" pitchFamily="34" charset="-128"/>
                          <a:cs typeface="Calibri"/>
                        </a:rPr>
                        <m:t>=</m:t>
                      </m:r>
                      <m:func>
                        <m:funcPr>
                          <m:ctrlPr>
                            <a:rPr lang="en-US" sz="2400" i="1">
                              <a:latin typeface="Cambria Math" panose="02040503050406030204" pitchFamily="18" charset="0"/>
                              <a:ea typeface="ＭＳ Ｐゴシック" pitchFamily="34" charset="-128"/>
                              <a:cs typeface="Calibri"/>
                            </a:rPr>
                          </m:ctrlPr>
                        </m:funcPr>
                        <m:fName>
                          <m:limLow>
                            <m:limLowPr>
                              <m:ctrlPr>
                                <a:rPr lang="en-US" sz="2400" i="1">
                                  <a:latin typeface="Cambria Math" panose="02040503050406030204" pitchFamily="18" charset="0"/>
                                  <a:ea typeface="ＭＳ Ｐゴシック" pitchFamily="34" charset="-128"/>
                                  <a:cs typeface="Calibri"/>
                                </a:rPr>
                              </m:ctrlPr>
                            </m:limLowPr>
                            <m:e>
                              <m:r>
                                <m:rPr>
                                  <m:sty m:val="p"/>
                                </m:rPr>
                                <a:rPr lang="en-US" sz="2400">
                                  <a:latin typeface="Cambria Math" panose="02040503050406030204" pitchFamily="18" charset="0"/>
                                  <a:ea typeface="ＭＳ Ｐゴシック" pitchFamily="34" charset="-128"/>
                                  <a:cs typeface="Calibri"/>
                                </a:rPr>
                                <m:t>max</m:t>
                              </m:r>
                            </m:e>
                            <m:lim>
                              <m:r>
                                <a:rPr lang="en-US" sz="2400" i="1">
                                  <a:latin typeface="Cambria Math" panose="02040503050406030204" pitchFamily="18" charset="0"/>
                                  <a:ea typeface="ＭＳ Ｐゴシック" pitchFamily="34" charset="-128"/>
                                  <a:cs typeface="Calibri"/>
                                </a:rPr>
                                <m:t>𝑎</m:t>
                              </m:r>
                            </m:lim>
                          </m:limLow>
                        </m:fName>
                        <m:e>
                          <m:nary>
                            <m:naryPr>
                              <m:chr m:val="∑"/>
                              <m:supHide m:val="on"/>
                              <m:ctrlPr>
                                <a:rPr lang="en-US" sz="2400" i="1">
                                  <a:latin typeface="Cambria Math" panose="02040503050406030204" pitchFamily="18" charset="0"/>
                                  <a:ea typeface="ＭＳ Ｐゴシック" pitchFamily="34" charset="-128"/>
                                  <a:cs typeface="Calibri"/>
                                </a:rPr>
                              </m:ctrlPr>
                            </m:naryPr>
                            <m:sub>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sub>
                            <m:sup/>
                            <m:e>
                              <m:r>
                                <a:rPr lang="en-US" sz="2400" i="1">
                                  <a:latin typeface="Cambria Math" panose="02040503050406030204" pitchFamily="18" charset="0"/>
                                  <a:ea typeface="ＭＳ Ｐゴシック" pitchFamily="34" charset="-128"/>
                                  <a:cs typeface="Calibri"/>
                                </a:rPr>
                                <m:t>𝑇</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𝑅</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𝛾</m:t>
                              </m:r>
                              <m:r>
                                <a:rPr lang="en-US" sz="2400" i="1">
                                  <a:latin typeface="Cambria Math" panose="02040503050406030204" pitchFamily="18" charset="0"/>
                                  <a:ea typeface="ＭＳ Ｐゴシック" pitchFamily="34" charset="-128"/>
                                  <a:cs typeface="Calibri"/>
                                </a:rPr>
                                <m:t>𝑉</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r>
                                <a:rPr lang="en-US" sz="2400" i="1">
                                  <a:latin typeface="Cambria Math" panose="02040503050406030204" pitchFamily="18" charset="0"/>
                                  <a:ea typeface="ＭＳ Ｐゴシック" pitchFamily="34" charset="-128"/>
                                  <a:cs typeface="Calibri"/>
                                </a:rPr>
                                <m:t>)]</m:t>
                              </m:r>
                            </m:e>
                          </m:nary>
                        </m:e>
                      </m:func>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978698" y="5640860"/>
                <a:ext cx="6325065" cy="988540"/>
              </a:xfrm>
              <a:prstGeom prst="rect">
                <a:avLst/>
              </a:prstGeom>
              <a:blipFill rotWithShape="0">
                <a:blip r:embed="rId8"/>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6746C-A429-9E45-AE44-EC7734487ADE}"/>
              </a:ext>
            </a:extLst>
          </p:cNvPr>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4956219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7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609600" y="1752601"/>
            <a:ext cx="6305910" cy="4952681"/>
          </a:xfrm>
        </p:spPr>
        <p:txBody>
          <a:bodyPr>
            <a:normAutofit lnSpcReduction="10000"/>
          </a:bodyPr>
          <a:lstStyle/>
          <a:p>
            <a:r>
              <a:rPr lang="en-US" dirty="0">
                <a:latin typeface="Calibri"/>
                <a:cs typeface="Calibri"/>
              </a:rPr>
              <a:t>How do we know the </a:t>
            </a:r>
            <a:r>
              <a:rPr lang="en-US" dirty="0" err="1">
                <a:latin typeface="Calibri"/>
                <a:cs typeface="Calibri"/>
              </a:rPr>
              <a:t>V</a:t>
            </a:r>
            <a:r>
              <a:rPr lang="en-US" baseline="-25000" dirty="0" err="1">
                <a:latin typeface="Calibri"/>
                <a:cs typeface="Calibri"/>
              </a:rPr>
              <a:t>k</a:t>
            </a:r>
            <a:r>
              <a:rPr lang="en-US" dirty="0">
                <a:latin typeface="Calibri"/>
                <a:cs typeface="Calibri"/>
              </a:rPr>
              <a:t> vectors are going to converge?</a:t>
            </a:r>
          </a:p>
          <a:p>
            <a:pPr lvl="1"/>
            <a:endParaRPr lang="en-US" sz="1600" dirty="0">
              <a:latin typeface="Calibri"/>
              <a:cs typeface="Calibri"/>
            </a:endParaRPr>
          </a:p>
          <a:p>
            <a:r>
              <a:rPr lang="en-US" dirty="0">
                <a:latin typeface="Calibri"/>
                <a:cs typeface="Calibri"/>
              </a:rPr>
              <a:t>Case 1: If the tree has maximum depth M, then V</a:t>
            </a:r>
            <a:r>
              <a:rPr lang="en-US" baseline="-25000" dirty="0">
                <a:latin typeface="Calibri"/>
                <a:cs typeface="Calibri"/>
              </a:rPr>
              <a:t>M</a:t>
            </a:r>
            <a:r>
              <a:rPr lang="en-US" dirty="0">
                <a:latin typeface="Calibri"/>
                <a:cs typeface="Calibri"/>
              </a:rPr>
              <a:t> holds the actual untruncated values</a:t>
            </a:r>
          </a:p>
          <a:p>
            <a:pPr lvl="1"/>
            <a:endParaRPr lang="en-US" sz="1600" dirty="0">
              <a:latin typeface="Calibri"/>
              <a:cs typeface="Calibri"/>
            </a:endParaRPr>
          </a:p>
          <a:p>
            <a:r>
              <a:rPr lang="en-US"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all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a:t>
            </a:r>
            <a:r>
              <a:rPr lang="en-US" sz="1800" dirty="0" err="1">
                <a:latin typeface="Calibri"/>
                <a:cs typeface="Calibri"/>
              </a:rPr>
              <a:t>max|R</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0219613" y="1828800"/>
            <a:ext cx="1134187" cy="389411"/>
          </a:xfrm>
          <a:prstGeom prst="rect">
            <a:avLst/>
          </a:prstGeom>
          <a:noFill/>
          <a:ln/>
          <a:effectLst/>
        </p:spPr>
      </p:pic>
      <p:sp>
        <p:nvSpPr>
          <p:cNvPr id="14" name="Slide Number Placeholder 13">
            <a:extLst>
              <a:ext uri="{FF2B5EF4-FFF2-40B4-BE49-F238E27FC236}">
                <a16:creationId xmlns:a16="http://schemas.microsoft.com/office/drawing/2014/main" id="{B4548BDE-75F7-1E46-9078-75FA980F4916}"/>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8563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ways to solve Bellman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2381693"/>
                <a:ext cx="10160000" cy="3744471"/>
              </a:xfrm>
            </p:spPr>
            <p:txBody>
              <a:bodyPr/>
              <a:lstStyle/>
              <a:p>
                <a:r>
                  <a:rPr lang="en-US" dirty="0"/>
                  <a:t>Treat </a:t>
                </a:r>
                <a14:m>
                  <m:oMath xmlns:m="http://schemas.openxmlformats.org/officeDocument/2006/math">
                    <m:sSup>
                      <m:sSupPr>
                        <m:ctrlPr>
                          <a:rPr lang="en-US" i="1" smtClean="0">
                            <a:latin typeface="Cambria Math" panose="02040503050406030204" pitchFamily="18" charset="0"/>
                          </a:rPr>
                        </m:ctrlPr>
                      </m:sSupPr>
                      <m:e>
                        <m:r>
                          <a:rPr lang="en-US" smtClean="0">
                            <a:latin typeface="Cambria Math" panose="02040503050406030204" pitchFamily="18" charset="0"/>
                          </a:rPr>
                          <m:t>𝑉</m:t>
                        </m:r>
                      </m:e>
                      <m:sup>
                        <m:r>
                          <a:rPr lang="en-US" smtClean="0">
                            <a:latin typeface="Cambria Math" panose="02040503050406030204" pitchFamily="18" charset="0"/>
                          </a:rPr>
                          <m:t>∗</m:t>
                        </m:r>
                      </m:sup>
                    </m:sSup>
                    <m:d>
                      <m:dPr>
                        <m:ctrlPr>
                          <a:rPr lang="en-US" i="1" smtClean="0">
                            <a:latin typeface="Cambria Math" panose="02040503050406030204" pitchFamily="18" charset="0"/>
                          </a:rPr>
                        </m:ctrlPr>
                      </m:dPr>
                      <m:e>
                        <m:r>
                          <a:rPr lang="en-US" smtClean="0">
                            <a:latin typeface="Cambria Math" panose="02040503050406030204" pitchFamily="18" charset="0"/>
                          </a:rPr>
                          <m:t>𝑠</m:t>
                        </m:r>
                      </m:e>
                    </m:d>
                  </m:oMath>
                </a14:m>
                <a:r>
                  <a:rPr lang="en-US" dirty="0"/>
                  <a:t> as variables</a:t>
                </a:r>
              </a:p>
              <a:p>
                <a:r>
                  <a:rPr lang="en-US" dirty="0"/>
                  <a:t>Solve Bellman Equation through Linear Programming</a:t>
                </a:r>
              </a:p>
              <a:p>
                <a:r>
                  <a:rPr lang="en-US" dirty="0"/>
                  <a:t>Basic idea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2381693"/>
                <a:ext cx="10160000" cy="3744471"/>
              </a:xfrm>
              <a:blipFill>
                <a:blip r:embed="rId2"/>
                <a:stretch>
                  <a:fillRect l="-625" t="-101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932DED8-AF82-384B-A292-483DE72AD9EC}"/>
              </a:ext>
            </a:extLst>
          </p:cNvPr>
          <p:cNvSpPr>
            <a:spLocks noGrp="1"/>
          </p:cNvSpPr>
          <p:nvPr>
            <p:ph type="sldNum" sz="quarter" idx="12"/>
          </p:nvPr>
        </p:nvSpPr>
        <p:spPr/>
        <p:txBody>
          <a:bodyPr/>
          <a:lstStyle/>
          <a:p>
            <a:fld id="{A2EF37A0-74FC-AB4F-AE4C-D9BFC6719E9F}" type="slidenum">
              <a:rPr lang="en-US" smtClean="0"/>
              <a:t>83</a:t>
            </a:fld>
            <a:endParaRPr lang="en-US"/>
          </a:p>
        </p:txBody>
      </p:sp>
      <p:pic>
        <p:nvPicPr>
          <p:cNvPr id="11" name="Picture 10">
            <a:extLst>
              <a:ext uri="{FF2B5EF4-FFF2-40B4-BE49-F238E27FC236}">
                <a16:creationId xmlns:a16="http://schemas.microsoft.com/office/drawing/2014/main" id="{5657EB2C-320A-5944-A60F-8A03D4A78C8B}"/>
              </a:ext>
            </a:extLst>
          </p:cNvPr>
          <p:cNvPicPr>
            <a:picLocks noChangeAspect="1"/>
          </p:cNvPicPr>
          <p:nvPr/>
        </p:nvPicPr>
        <p:blipFill>
          <a:blip r:embed="rId3"/>
          <a:stretch>
            <a:fillRect/>
          </a:stretch>
        </p:blipFill>
        <p:spPr>
          <a:xfrm>
            <a:off x="2009476" y="1729887"/>
            <a:ext cx="6950388" cy="720918"/>
          </a:xfrm>
          <a:prstGeom prst="rect">
            <a:avLst/>
          </a:prstGeom>
        </p:spPr>
      </p:pic>
      <p:pic>
        <p:nvPicPr>
          <p:cNvPr id="12" name="Picture 11">
            <a:extLst>
              <a:ext uri="{FF2B5EF4-FFF2-40B4-BE49-F238E27FC236}">
                <a16:creationId xmlns:a16="http://schemas.microsoft.com/office/drawing/2014/main" id="{10639B26-0DF9-1842-A9BB-811B7A85FF29}"/>
              </a:ext>
            </a:extLst>
          </p:cNvPr>
          <p:cNvPicPr>
            <a:picLocks noChangeAspect="1"/>
          </p:cNvPicPr>
          <p:nvPr/>
        </p:nvPicPr>
        <p:blipFill>
          <a:blip r:embed="rId4"/>
          <a:stretch>
            <a:fillRect/>
          </a:stretch>
        </p:blipFill>
        <p:spPr>
          <a:xfrm>
            <a:off x="2009477" y="3783701"/>
            <a:ext cx="6950388" cy="720917"/>
          </a:xfrm>
          <a:prstGeom prst="rect">
            <a:avLst/>
          </a:prstGeom>
        </p:spPr>
      </p:pic>
      <p:sp>
        <p:nvSpPr>
          <p:cNvPr id="13" name="Down Arrow 12">
            <a:extLst>
              <a:ext uri="{FF2B5EF4-FFF2-40B4-BE49-F238E27FC236}">
                <a16:creationId xmlns:a16="http://schemas.microsoft.com/office/drawing/2014/main" id="{E48F7743-92D1-7E4B-9304-B126CA64CEA8}"/>
              </a:ext>
            </a:extLst>
          </p:cNvPr>
          <p:cNvSpPr/>
          <p:nvPr/>
        </p:nvSpPr>
        <p:spPr>
          <a:xfrm>
            <a:off x="5486400" y="4504618"/>
            <a:ext cx="609600" cy="62027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24E2EE-687A-BF40-BDC7-8147FC1A2FB8}"/>
              </a:ext>
            </a:extLst>
          </p:cNvPr>
          <p:cNvSpPr txBox="1"/>
          <p:nvPr/>
        </p:nvSpPr>
        <p:spPr>
          <a:xfrm>
            <a:off x="6184680" y="4630089"/>
            <a:ext cx="3724863" cy="369332"/>
          </a:xfrm>
          <a:prstGeom prst="rect">
            <a:avLst/>
          </a:prstGeom>
          <a:noFill/>
        </p:spPr>
        <p:txBody>
          <a:bodyPr wrap="square" rtlCol="0">
            <a:spAutoFit/>
          </a:bodyPr>
          <a:lstStyle/>
          <a:p>
            <a:r>
              <a:rPr lang="en-US" dirty="0"/>
              <a:t>(|A| constraints, one per action a)</a:t>
            </a:r>
          </a:p>
        </p:txBody>
      </p:sp>
      <p:pic>
        <p:nvPicPr>
          <p:cNvPr id="15" name="Picture 14">
            <a:extLst>
              <a:ext uri="{FF2B5EF4-FFF2-40B4-BE49-F238E27FC236}">
                <a16:creationId xmlns:a16="http://schemas.microsoft.com/office/drawing/2014/main" id="{F690EFAC-0D05-3F4F-A257-258FDB41CC03}"/>
              </a:ext>
            </a:extLst>
          </p:cNvPr>
          <p:cNvPicPr>
            <a:picLocks noChangeAspect="1"/>
          </p:cNvPicPr>
          <p:nvPr/>
        </p:nvPicPr>
        <p:blipFill>
          <a:blip r:embed="rId5"/>
          <a:stretch>
            <a:fillRect/>
          </a:stretch>
        </p:blipFill>
        <p:spPr>
          <a:xfrm>
            <a:off x="2009476" y="5290039"/>
            <a:ext cx="6297637" cy="722376"/>
          </a:xfrm>
          <a:prstGeom prst="rect">
            <a:avLst/>
          </a:prstGeom>
        </p:spPr>
      </p:pic>
    </p:spTree>
    <p:extLst>
      <p:ext uri="{BB962C8B-B14F-4D97-AF65-F5344CB8AC3E}">
        <p14:creationId xmlns:p14="http://schemas.microsoft.com/office/powerpoint/2010/main" val="61894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4E69-89AB-6540-8086-A40D2A37B24F}"/>
              </a:ext>
            </a:extLst>
          </p:cNvPr>
          <p:cNvSpPr>
            <a:spLocks noGrp="1"/>
          </p:cNvSpPr>
          <p:nvPr>
            <p:ph type="title"/>
          </p:nvPr>
        </p:nvSpPr>
        <p:spPr/>
        <p:txBody>
          <a:bodyPr>
            <a:normAutofit fontScale="90000"/>
          </a:bodyPr>
          <a:lstStyle/>
          <a:p>
            <a:r>
              <a:rPr lang="en-US" dirty="0"/>
              <a:t>Solving Bellman Equations Using Linear Programming</a:t>
            </a:r>
          </a:p>
        </p:txBody>
      </p:sp>
      <p:sp>
        <p:nvSpPr>
          <p:cNvPr id="3" name="Content Placeholder 2">
            <a:extLst>
              <a:ext uri="{FF2B5EF4-FFF2-40B4-BE49-F238E27FC236}">
                <a16:creationId xmlns:a16="http://schemas.microsoft.com/office/drawing/2014/main" id="{07CE2062-6E29-6A4A-9915-DAED7F08CA4F}"/>
              </a:ext>
            </a:extLst>
          </p:cNvPr>
          <p:cNvSpPr>
            <a:spLocks noGrp="1"/>
          </p:cNvSpPr>
          <p:nvPr>
            <p:ph idx="1"/>
          </p:nvPr>
        </p:nvSpPr>
        <p:spPr>
          <a:xfrm>
            <a:off x="609600" y="1752601"/>
            <a:ext cx="10703442" cy="4952681"/>
          </a:xfrm>
        </p:spPr>
        <p:txBody>
          <a:bodyPr>
            <a:normAutofit fontScale="92500" lnSpcReduction="10000"/>
          </a:bodyPr>
          <a:lstStyle/>
          <a:p>
            <a:r>
              <a:rPr lang="en-US" dirty="0"/>
              <a:t>Full linear program:</a:t>
            </a:r>
          </a:p>
          <a:p>
            <a:endParaRPr lang="en-US" dirty="0"/>
          </a:p>
          <a:p>
            <a:endParaRPr lang="en-US" dirty="0"/>
          </a:p>
          <a:p>
            <a:endParaRPr lang="en-US" dirty="0"/>
          </a:p>
          <a:p>
            <a:r>
              <a:rPr lang="en-US" dirty="0"/>
              <a:t>Why is this right   ??????????</a:t>
            </a:r>
          </a:p>
          <a:p>
            <a:r>
              <a:rPr lang="en-US" dirty="0"/>
              <a:t>Assume not: after LP, suppose there exists a state s with </a:t>
            </a:r>
            <a:r>
              <a:rPr lang="en-US" dirty="0">
                <a:solidFill>
                  <a:schemeClr val="tx2"/>
                </a:solidFill>
              </a:rPr>
              <a:t>strictly higher</a:t>
            </a:r>
            <a:r>
              <a:rPr lang="en-US" dirty="0"/>
              <a:t> value:</a:t>
            </a:r>
            <a:br>
              <a:rPr lang="en-US" dirty="0"/>
            </a:br>
            <a:br>
              <a:rPr lang="en-US" dirty="0"/>
            </a:br>
            <a:br>
              <a:rPr lang="en-US" dirty="0"/>
            </a:br>
            <a:endParaRPr lang="en-US" dirty="0"/>
          </a:p>
          <a:p>
            <a:r>
              <a:rPr lang="en-US" dirty="0"/>
              <a:t>(That is, we didn’t </a:t>
            </a:r>
            <a:r>
              <a:rPr lang="en-US" i="1" dirty="0"/>
              <a:t>actually</a:t>
            </a:r>
            <a:r>
              <a:rPr lang="en-US" dirty="0"/>
              <a:t> minimize the sum of values of states.)</a:t>
            </a:r>
          </a:p>
          <a:p>
            <a:r>
              <a:rPr lang="en-US" dirty="0"/>
              <a:t>Then we can find a better (i.e., lower) solution with only V(s) changed to make this an equality</a:t>
            </a:r>
          </a:p>
          <a:p>
            <a:pPr marL="342900" indent="-342900">
              <a:buFont typeface="Arial" panose="020B0604020202020204" pitchFamily="34" charset="0"/>
              <a:buChar char="•"/>
            </a:pPr>
            <a:r>
              <a:rPr lang="en-US" dirty="0"/>
              <a:t>All constraints for the other states are valid because their RHS only goes down!  &gt;&lt;</a:t>
            </a:r>
          </a:p>
          <a:p>
            <a:endParaRPr lang="en-US" dirty="0"/>
          </a:p>
        </p:txBody>
      </p:sp>
      <p:sp>
        <p:nvSpPr>
          <p:cNvPr id="4" name="Slide Number Placeholder 3">
            <a:extLst>
              <a:ext uri="{FF2B5EF4-FFF2-40B4-BE49-F238E27FC236}">
                <a16:creationId xmlns:a16="http://schemas.microsoft.com/office/drawing/2014/main" id="{5C3E1ADB-30A3-6D4F-B607-7F88BB90427F}"/>
              </a:ext>
            </a:extLst>
          </p:cNvPr>
          <p:cNvSpPr>
            <a:spLocks noGrp="1"/>
          </p:cNvSpPr>
          <p:nvPr>
            <p:ph type="sldNum" sz="quarter" idx="12"/>
          </p:nvPr>
        </p:nvSpPr>
        <p:spPr/>
        <p:txBody>
          <a:bodyPr/>
          <a:lstStyle/>
          <a:p>
            <a:fld id="{A2EF37A0-74FC-AB4F-AE4C-D9BFC6719E9F}" type="slidenum">
              <a:rPr lang="en-US" smtClean="0"/>
              <a:t>84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1E5DD2-1D41-A84E-8261-EFFF05762B34}"/>
                  </a:ext>
                </a:extLst>
              </p:cNvPr>
              <p:cNvSpPr txBox="1"/>
              <p:nvPr/>
            </p:nvSpPr>
            <p:spPr>
              <a:xfrm>
                <a:off x="1666985" y="1867575"/>
                <a:ext cx="7689734" cy="1265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m:t>
                              </m:r>
                              <m:r>
                                <m:rPr>
                                  <m:sty m:val="p"/>
                                </m:rPr>
                                <a:rPr lang="en-US" sz="2400" b="0" i="0" smtClean="0">
                                  <a:latin typeface="Cambria Math" panose="02040503050406030204" pitchFamily="18" charset="0"/>
                                </a:rPr>
                                <m:t>in</m:t>
                              </m:r>
                            </m:e>
                            <m:li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lim>
                          </m:limLow>
                        </m:fName>
                        <m:e>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e>
                      </m:func>
                    </m:oMath>
                  </m:oMathPara>
                </a14:m>
                <a:endParaRPr lang="en-US" sz="2400" dirty="0"/>
              </a:p>
              <a:p>
                <a:r>
                  <a:rPr lang="en-US" sz="2400" dirty="0" err="1"/>
                  <a:t>s.t.</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r>
                          <a:rPr lang="en-US" sz="2400" b="0" i="1" smtClean="0">
                            <a:latin typeface="Cambria Math" panose="02040503050406030204" pitchFamily="18" charset="0"/>
                          </a:rPr>
                          <m:t>′</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r>
                      <a:rPr lang="en-US" sz="2400" b="0" i="0" dirty="0" smtClean="0">
                        <a:latin typeface="Cambria Math" panose="02040503050406030204" pitchFamily="18" charset="0"/>
                      </a:rPr>
                      <m:t>            </m:t>
                    </m:r>
                    <m:r>
                      <a:rPr lang="en-US" sz="2400" b="0" i="1" dirty="0" smtClean="0">
                        <a:latin typeface="Cambria Math" panose="02040503050406030204" pitchFamily="18" charset="0"/>
                      </a:rPr>
                      <m:t>∀</m:t>
                    </m:r>
                    <m:r>
                      <a:rPr lang="en-US" sz="2400" b="0" i="1" dirty="0" smtClean="0">
                        <a:latin typeface="Cambria Math" panose="02040503050406030204" pitchFamily="18" charset="0"/>
                      </a:rPr>
                      <m:t>𝑠</m:t>
                    </m:r>
                    <m:r>
                      <a:rPr lang="en-US" sz="2400" b="0" i="1" dirty="0" smtClean="0">
                        <a:latin typeface="Cambria Math" panose="02040503050406030204" pitchFamily="18" charset="0"/>
                      </a:rPr>
                      <m:t>,</m:t>
                    </m:r>
                    <m:r>
                      <a:rPr lang="en-US" sz="2400" b="0" i="1" dirty="0" smtClean="0">
                        <a:latin typeface="Cambria Math" panose="02040503050406030204" pitchFamily="18" charset="0"/>
                      </a:rPr>
                      <m:t>𝑎</m:t>
                    </m:r>
                  </m:oMath>
                </a14:m>
                <a:endParaRPr lang="en-US" sz="2400" dirty="0"/>
              </a:p>
            </p:txBody>
          </p:sp>
        </mc:Choice>
        <mc:Fallback xmlns="">
          <p:sp>
            <p:nvSpPr>
              <p:cNvPr id="5" name="TextBox 4">
                <a:extLst>
                  <a:ext uri="{FF2B5EF4-FFF2-40B4-BE49-F238E27FC236}">
                    <a16:creationId xmlns:a16="http://schemas.microsoft.com/office/drawing/2014/main" id="{211E5DD2-1D41-A84E-8261-EFFF05762B34}"/>
                  </a:ext>
                </a:extLst>
              </p:cNvPr>
              <p:cNvSpPr txBox="1">
                <a:spLocks noRot="1" noChangeAspect="1" noMove="1" noResize="1" noEditPoints="1" noAdjustHandles="1" noChangeArrowheads="1" noChangeShapeType="1" noTextEdit="1"/>
              </p:cNvSpPr>
              <p:nvPr/>
            </p:nvSpPr>
            <p:spPr>
              <a:xfrm>
                <a:off x="1666985" y="1867575"/>
                <a:ext cx="7689734" cy="1265539"/>
              </a:xfrm>
              <a:prstGeom prst="rect">
                <a:avLst/>
              </a:prstGeom>
              <a:blipFill>
                <a:blip r:embed="rId2"/>
                <a:stretch>
                  <a:fillRect l="-2306" t="-104950" b="-1148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A6F4A7-6BF1-B741-B925-28A49806FCB0}"/>
              </a:ext>
            </a:extLst>
          </p:cNvPr>
          <p:cNvPicPr>
            <a:picLocks noChangeAspect="1"/>
          </p:cNvPicPr>
          <p:nvPr/>
        </p:nvPicPr>
        <p:blipFill>
          <a:blip r:embed="rId3"/>
          <a:stretch>
            <a:fillRect/>
          </a:stretch>
        </p:blipFill>
        <p:spPr>
          <a:xfrm>
            <a:off x="2207377" y="4177463"/>
            <a:ext cx="6964446" cy="722376"/>
          </a:xfrm>
          <a:prstGeom prst="rect">
            <a:avLst/>
          </a:prstGeom>
        </p:spPr>
      </p:pic>
    </p:spTree>
    <p:extLst>
      <p:ext uri="{BB962C8B-B14F-4D97-AF65-F5344CB8AC3E}">
        <p14:creationId xmlns:p14="http://schemas.microsoft.com/office/powerpoint/2010/main" val="40228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DB28-2DE8-7A45-ABE2-F1035D5725BA}"/>
              </a:ext>
            </a:extLst>
          </p:cNvPr>
          <p:cNvSpPr>
            <a:spLocks noGrp="1"/>
          </p:cNvSpPr>
          <p:nvPr>
            <p:ph type="title"/>
          </p:nvPr>
        </p:nvSpPr>
        <p:spPr>
          <a:xfrm>
            <a:off x="609599" y="152718"/>
            <a:ext cx="10159999" cy="1371600"/>
          </a:xfrm>
        </p:spPr>
        <p:txBody>
          <a:bodyPr>
            <a:normAutofit/>
          </a:bodyPr>
          <a:lstStyle/>
          <a:p>
            <a:r>
              <a:rPr lang="en-US" dirty="0"/>
              <a:t>Cool Things about the LP solution for Bellman Equations</a:t>
            </a:r>
          </a:p>
        </p:txBody>
      </p:sp>
      <p:sp>
        <p:nvSpPr>
          <p:cNvPr id="3" name="Content Placeholder 2">
            <a:extLst>
              <a:ext uri="{FF2B5EF4-FFF2-40B4-BE49-F238E27FC236}">
                <a16:creationId xmlns:a16="http://schemas.microsoft.com/office/drawing/2014/main" id="{16EFF90C-39C4-CF4E-9D59-140C4FDEED1D}"/>
              </a:ext>
            </a:extLst>
          </p:cNvPr>
          <p:cNvSpPr>
            <a:spLocks noGrp="1"/>
          </p:cNvSpPr>
          <p:nvPr>
            <p:ph idx="1"/>
          </p:nvPr>
        </p:nvSpPr>
        <p:spPr/>
        <p:txBody>
          <a:bodyPr/>
          <a:lstStyle/>
          <a:p>
            <a:r>
              <a:rPr lang="en-US" dirty="0"/>
              <a:t>1. Proof from previous slide holds if we optimize any linear function of V(s)!  E.g.,</a:t>
            </a:r>
          </a:p>
          <a:p>
            <a:endParaRPr lang="en-US" dirty="0"/>
          </a:p>
          <a:p>
            <a:endParaRPr lang="en-US" dirty="0"/>
          </a:p>
          <a:p>
            <a:r>
              <a:rPr lang="en-US" dirty="0"/>
              <a:t>Would still find optimal policy, but the objective would represent the expected cumulative reward when the initial state is drawn as p(s).</a:t>
            </a:r>
          </a:p>
          <a:p>
            <a:endParaRPr lang="en-US" dirty="0"/>
          </a:p>
          <a:p>
            <a:r>
              <a:rPr lang="en-US" dirty="0"/>
              <a:t>2. A “canonical” form of the dual simplex method is equivalent to policy iteration</a:t>
            </a:r>
          </a:p>
          <a:p>
            <a:endParaRPr lang="en-US" dirty="0"/>
          </a:p>
          <a:p>
            <a:r>
              <a:rPr lang="en-US" dirty="0"/>
              <a:t>3. Not the fastest method (specialized policy iteration methods often are), but can give nice bounds for e.g. state abstractions in large MDP solving</a:t>
            </a:r>
          </a:p>
        </p:txBody>
      </p:sp>
      <p:sp>
        <p:nvSpPr>
          <p:cNvPr id="4" name="Slide Number Placeholder 3">
            <a:extLst>
              <a:ext uri="{FF2B5EF4-FFF2-40B4-BE49-F238E27FC236}">
                <a16:creationId xmlns:a16="http://schemas.microsoft.com/office/drawing/2014/main" id="{8F3266F0-47E0-1B43-A8B5-461648108CF9}"/>
              </a:ext>
            </a:extLst>
          </p:cNvPr>
          <p:cNvSpPr>
            <a:spLocks noGrp="1"/>
          </p:cNvSpPr>
          <p:nvPr>
            <p:ph type="sldNum" sz="quarter" idx="12"/>
          </p:nvPr>
        </p:nvSpPr>
        <p:spPr/>
        <p:txBody>
          <a:bodyPr/>
          <a:lstStyle/>
          <a:p>
            <a:fld id="{A2EF37A0-74FC-AB4F-AE4C-D9BFC6719E9F}" type="slidenum">
              <a:rPr lang="en-US" smtClean="0"/>
              <a:t>85</a:t>
            </a:fld>
            <a:endParaRPr lang="en-US"/>
          </a:p>
        </p:txBody>
      </p:sp>
      <p:pic>
        <p:nvPicPr>
          <p:cNvPr id="5" name="Picture 4">
            <a:extLst>
              <a:ext uri="{FF2B5EF4-FFF2-40B4-BE49-F238E27FC236}">
                <a16:creationId xmlns:a16="http://schemas.microsoft.com/office/drawing/2014/main" id="{22954C2F-442B-6446-8214-B7AFCB5D24C9}"/>
              </a:ext>
            </a:extLst>
          </p:cNvPr>
          <p:cNvPicPr>
            <a:picLocks noChangeAspect="1"/>
          </p:cNvPicPr>
          <p:nvPr/>
        </p:nvPicPr>
        <p:blipFill>
          <a:blip r:embed="rId2"/>
          <a:stretch>
            <a:fillRect/>
          </a:stretch>
        </p:blipFill>
        <p:spPr>
          <a:xfrm>
            <a:off x="4409022" y="2294687"/>
            <a:ext cx="2561151" cy="722376"/>
          </a:xfrm>
          <a:prstGeom prst="rect">
            <a:avLst/>
          </a:prstGeom>
        </p:spPr>
      </p:pic>
    </p:spTree>
    <p:extLst>
      <p:ext uri="{BB962C8B-B14F-4D97-AF65-F5344CB8AC3E}">
        <p14:creationId xmlns:p14="http://schemas.microsoft.com/office/powerpoint/2010/main" val="18989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 for Solving MDPs</a:t>
            </a: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09800" y="1496201"/>
            <a:ext cx="7608888" cy="5332887"/>
          </a:xfrm>
          <a:prstGeom prst="rect">
            <a:avLst/>
          </a:prstGeom>
          <a:noFill/>
        </p:spPr>
      </p:pic>
      <p:sp>
        <p:nvSpPr>
          <p:cNvPr id="3" name="Slide Number Placeholder 2">
            <a:extLst>
              <a:ext uri="{FF2B5EF4-FFF2-40B4-BE49-F238E27FC236}">
                <a16:creationId xmlns:a16="http://schemas.microsoft.com/office/drawing/2014/main" id="{284BD8EE-5FFF-6B48-AAC3-CDF9D060FF8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1969486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303588" y="1583173"/>
            <a:ext cx="5764212" cy="4851948"/>
          </a:xfrm>
          <a:prstGeom prst="rect">
            <a:avLst/>
          </a:prstGeom>
          <a:noFill/>
        </p:spPr>
      </p:pic>
      <p:sp>
        <p:nvSpPr>
          <p:cNvPr id="3" name="Slide Number Placeholder 2">
            <a:extLst>
              <a:ext uri="{FF2B5EF4-FFF2-40B4-BE49-F238E27FC236}">
                <a16:creationId xmlns:a16="http://schemas.microsoft.com/office/drawing/2014/main" id="{B1C2981F-EF04-4047-8CE9-9846A827B3AD}"/>
              </a:ext>
            </a:extLst>
          </p:cNvPr>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3679202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159010"/>
          </a:xfrm>
        </p:spPr>
        <p:txBody>
          <a:bodyPr/>
          <a:lstStyle/>
          <a:p>
            <a:r>
              <a:rPr lang="en-US" dirty="0"/>
              <a:t>Fixed Policies</a:t>
            </a:r>
          </a:p>
        </p:txBody>
      </p:sp>
      <p:sp>
        <p:nvSpPr>
          <p:cNvPr id="3" name="Content Placeholder 2"/>
          <p:cNvSpPr>
            <a:spLocks noGrp="1"/>
          </p:cNvSpPr>
          <p:nvPr>
            <p:ph idx="1"/>
          </p:nvPr>
        </p:nvSpPr>
        <p:spPr>
          <a:xfrm>
            <a:off x="609600" y="4812921"/>
            <a:ext cx="10160000" cy="2083746"/>
          </a:xfrm>
        </p:spPr>
        <p:txBody>
          <a:bodyPr>
            <a:normAutofit/>
          </a:bodyPr>
          <a:lstStyle/>
          <a:p>
            <a:r>
              <a:rPr lang="en-US" dirty="0"/>
              <a:t>Expectimax trees max over all actions to compute the optimal values</a:t>
            </a:r>
          </a:p>
          <a:p>
            <a:pPr lvl="5"/>
            <a:endParaRPr lang="en-US" dirty="0"/>
          </a:p>
          <a:p>
            <a:r>
              <a:rPr lang="en-US" dirty="0"/>
              <a:t>If we fixed some policy </a:t>
            </a:r>
            <a:r>
              <a:rPr lang="en-US" dirty="0">
                <a:sym typeface="Symbol" pitchFamily="18" charset="2"/>
              </a:rPr>
              <a:t>(s</a:t>
            </a:r>
            <a:r>
              <a:rPr lang="en-US" dirty="0"/>
              <a:t>), then the tree would be simpler – only one action per state … though the tree’s value would </a:t>
            </a:r>
            <a:r>
              <a:rPr lang="en-US" dirty="0">
                <a:solidFill>
                  <a:schemeClr val="tx2"/>
                </a:solidFill>
              </a:rPr>
              <a:t>depend on which policy</a:t>
            </a:r>
            <a:r>
              <a:rPr lang="en-US" dirty="0"/>
              <a:t> we fixed</a:t>
            </a:r>
          </a:p>
          <a:p>
            <a:endParaRPr lang="en-US" dirty="0"/>
          </a:p>
        </p:txBody>
      </p:sp>
      <p:grpSp>
        <p:nvGrpSpPr>
          <p:cNvPr id="5" name="Group 4"/>
          <p:cNvGrpSpPr>
            <a:grpSpLocks/>
          </p:cNvGrpSpPr>
          <p:nvPr/>
        </p:nvGrpSpPr>
        <p:grpSpPr bwMode="auto">
          <a:xfrm>
            <a:off x="2057400" y="1916597"/>
            <a:ext cx="3048000" cy="2815896"/>
            <a:chOff x="2400" y="1401"/>
            <a:chExt cx="1392" cy="1286"/>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0"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5"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grpSp>
        <p:nvGrpSpPr>
          <p:cNvPr id="24" name="Group 23"/>
          <p:cNvGrpSpPr>
            <a:grpSpLocks/>
          </p:cNvGrpSpPr>
          <p:nvPr/>
        </p:nvGrpSpPr>
        <p:grpSpPr bwMode="auto">
          <a:xfrm>
            <a:off x="7239438" y="1916597"/>
            <a:ext cx="2590362" cy="2815896"/>
            <a:chOff x="2400" y="1401"/>
            <a:chExt cx="1183" cy="1286"/>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29"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32" name="Text Box 20"/>
            <p:cNvSpPr txBox="1">
              <a:spLocks noChangeArrowheads="1"/>
            </p:cNvSpPr>
            <p:nvPr/>
          </p:nvSpPr>
          <p:spPr bwMode="auto">
            <a:xfrm>
              <a:off x="2413" y="2274"/>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34"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3" name="TextBox 42"/>
          <p:cNvSpPr txBox="1"/>
          <p:nvPr/>
        </p:nvSpPr>
        <p:spPr>
          <a:xfrm>
            <a:off x="1752600" y="1313918"/>
            <a:ext cx="3810000" cy="523220"/>
          </a:xfrm>
          <a:prstGeom prst="rect">
            <a:avLst/>
          </a:prstGeom>
          <a:noFill/>
        </p:spPr>
        <p:txBody>
          <a:bodyPr wrap="square" rtlCol="0">
            <a:spAutoFit/>
          </a:bodyPr>
          <a:lstStyle/>
          <a:p>
            <a:pPr algn="ctr"/>
            <a:r>
              <a:rPr lang="en-US" sz="2800" dirty="0">
                <a:latin typeface="Calibri"/>
                <a:cs typeface="Calibri"/>
              </a:rPr>
              <a:t>Do the optimal action</a:t>
            </a:r>
          </a:p>
        </p:txBody>
      </p:sp>
      <p:sp>
        <p:nvSpPr>
          <p:cNvPr id="44" name="TextBox 43"/>
          <p:cNvSpPr txBox="1"/>
          <p:nvPr/>
        </p:nvSpPr>
        <p:spPr>
          <a:xfrm>
            <a:off x="6629400" y="1313918"/>
            <a:ext cx="3810000" cy="523220"/>
          </a:xfrm>
          <a:prstGeom prst="rect">
            <a:avLst/>
          </a:prstGeom>
          <a:noFill/>
        </p:spPr>
        <p:txBody>
          <a:bodyPr wrap="square" rtlCol="0">
            <a:spAutoFit/>
          </a:bodyPr>
          <a:lstStyle/>
          <a:p>
            <a:pPr algn="ctr"/>
            <a:r>
              <a:rPr lang="en-US" sz="2800" dirty="0">
                <a:latin typeface="Calibri"/>
                <a:cs typeface="Calibri"/>
              </a:rPr>
              <a:t>Do what </a:t>
            </a:r>
            <a:r>
              <a:rPr lang="en-US" sz="2800" dirty="0">
                <a:latin typeface="Calibri"/>
                <a:cs typeface="Calibri"/>
                <a:sym typeface="Symbol" pitchFamily="18" charset="2"/>
              </a:rPr>
              <a:t></a:t>
            </a:r>
            <a:r>
              <a:rPr lang="en-US" sz="2800" dirty="0">
                <a:latin typeface="Calibri"/>
                <a:cs typeface="Calibri"/>
              </a:rPr>
              <a:t> says to do</a:t>
            </a:r>
          </a:p>
        </p:txBody>
      </p:sp>
      <p:sp>
        <p:nvSpPr>
          <p:cNvPr id="4" name="Slide Number Placeholder 3">
            <a:extLst>
              <a:ext uri="{FF2B5EF4-FFF2-40B4-BE49-F238E27FC236}">
                <a16:creationId xmlns:a16="http://schemas.microsoft.com/office/drawing/2014/main" id="{C19F3E08-8DEA-7A49-9172-EAD889633945}"/>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15118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Utilities for a Fixed Policy</a:t>
            </a:r>
          </a:p>
        </p:txBody>
      </p:sp>
      <p:sp>
        <p:nvSpPr>
          <p:cNvPr id="1727491" name="Rectangle 3"/>
          <p:cNvSpPr>
            <a:spLocks noGrp="1" noChangeArrowheads="1"/>
          </p:cNvSpPr>
          <p:nvPr>
            <p:ph idx="1"/>
          </p:nvPr>
        </p:nvSpPr>
        <p:spPr/>
        <p:txBody>
          <a:bodyPr/>
          <a:lstStyle/>
          <a:p>
            <a:r>
              <a:rPr lang="en-US" dirty="0"/>
              <a:t>Another basic operation: compute the utility of a state </a:t>
            </a:r>
            <a:r>
              <a:rPr lang="en-US" i="1" dirty="0"/>
              <a:t>s</a:t>
            </a:r>
            <a:r>
              <a:rPr lang="en-US" dirty="0"/>
              <a:t> under a fixed (generally non-optimal) policy</a:t>
            </a:r>
          </a:p>
          <a:p>
            <a:endParaRPr lang="en-US" dirty="0"/>
          </a:p>
          <a:p>
            <a:r>
              <a:rPr lang="en-US" dirty="0"/>
              <a:t>Define the utility of a state </a:t>
            </a:r>
            <a:r>
              <a:rPr lang="en-US" i="1" dirty="0"/>
              <a:t>s</a:t>
            </a:r>
            <a:r>
              <a:rPr lang="en-US" dirty="0"/>
              <a:t>, under a fixed policy </a:t>
            </a:r>
            <a:r>
              <a:rPr lang="en-US" dirty="0">
                <a:sym typeface="Symbol" pitchFamily="18" charset="2"/>
              </a:rPr>
              <a:t></a:t>
            </a:r>
            <a:r>
              <a:rPr lang="en-US" dirty="0"/>
              <a:t>:</a:t>
            </a:r>
          </a:p>
          <a:p>
            <a:pPr lvl="1"/>
            <a:r>
              <a:rPr lang="en-US" dirty="0"/>
              <a:t>V</a:t>
            </a:r>
            <a:r>
              <a:rPr lang="en-US" baseline="-25000" dirty="0">
                <a:sym typeface="Symbol" pitchFamily="18" charset="2"/>
              </a:rPr>
              <a:t></a:t>
            </a:r>
            <a:r>
              <a:rPr lang="en-US" dirty="0"/>
              <a:t>(s) = expected total discounted rewards starting in </a:t>
            </a:r>
            <a:r>
              <a:rPr lang="en-US" i="1" dirty="0"/>
              <a:t>s</a:t>
            </a:r>
            <a:r>
              <a:rPr lang="en-US" dirty="0"/>
              <a:t> and following </a:t>
            </a:r>
            <a:r>
              <a:rPr lang="en-US" dirty="0">
                <a:sym typeface="Symbol" pitchFamily="18" charset="2"/>
              </a:rPr>
              <a:t></a:t>
            </a:r>
            <a:endParaRPr lang="en-US" dirty="0"/>
          </a:p>
          <a:p>
            <a:endParaRPr lang="en-US" dirty="0"/>
          </a:p>
          <a:p>
            <a:r>
              <a:rPr lang="en-US" dirty="0"/>
              <a:t>Recursive relation (one-step look-ahead / Bellman equation):</a:t>
            </a:r>
          </a:p>
        </p:txBody>
      </p:sp>
      <p:pic>
        <p:nvPicPr>
          <p:cNvPr id="61" name="Picture 60" descr="txp_fig"/>
          <p:cNvPicPr>
            <a:picLocks noChangeAspect="1"/>
          </p:cNvPicPr>
          <p:nvPr>
            <p:custDataLst>
              <p:tags r:id="rId1"/>
            </p:custDataLst>
          </p:nvPr>
        </p:nvPicPr>
        <p:blipFill>
          <a:blip r:embed="rId3" cstate="print"/>
          <a:stretch>
            <a:fillRect/>
          </a:stretch>
        </p:blipFill>
        <p:spPr bwMode="auto">
          <a:xfrm>
            <a:off x="1401321" y="5246816"/>
            <a:ext cx="9196851" cy="840018"/>
          </a:xfrm>
          <a:prstGeom prst="rect">
            <a:avLst/>
          </a:prstGeom>
          <a:noFill/>
          <a:ln/>
          <a:effectLst/>
        </p:spPr>
      </p:pic>
      <p:grpSp>
        <p:nvGrpSpPr>
          <p:cNvPr id="46" name="Group 45"/>
          <p:cNvGrpSpPr>
            <a:grpSpLocks/>
          </p:cNvGrpSpPr>
          <p:nvPr/>
        </p:nvGrpSpPr>
        <p:grpSpPr bwMode="auto">
          <a:xfrm>
            <a:off x="9324344" y="1600200"/>
            <a:ext cx="2631965" cy="2837793"/>
            <a:chOff x="2381" y="1401"/>
            <a:chExt cx="1202" cy="1296"/>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51"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54" name="Text Box 20"/>
            <p:cNvSpPr txBox="1">
              <a:spLocks noChangeArrowheads="1"/>
            </p:cNvSpPr>
            <p:nvPr/>
          </p:nvSpPr>
          <p:spPr bwMode="auto">
            <a:xfrm>
              <a:off x="2381" y="2281"/>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56" name="Text Box 22"/>
            <p:cNvSpPr txBox="1">
              <a:spLocks noChangeArrowheads="1"/>
            </p:cNvSpPr>
            <p:nvPr/>
          </p:nvSpPr>
          <p:spPr bwMode="auto">
            <a:xfrm>
              <a:off x="3042" y="245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dirty="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C2B4488-7821-DA46-B155-A3DD5461E13A}"/>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21788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01CF06E2-9D2E-4F9D-80EE-E35C3221C9A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649481" y="1763939"/>
            <a:ext cx="6893038" cy="3687775"/>
          </a:xfrm>
          <a:prstGeom prst="rect">
            <a:avLst/>
          </a:prstGeom>
          <a:noFill/>
        </p:spPr>
      </p:pic>
      <p:sp>
        <p:nvSpPr>
          <p:cNvPr id="4" name="Title 3">
            <a:extLst>
              <a:ext uri="{FF2B5EF4-FFF2-40B4-BE49-F238E27FC236}">
                <a16:creationId xmlns:a16="http://schemas.microsoft.com/office/drawing/2014/main" id="{9D40EE3A-8C81-7A4E-AE62-BB10848A9B84}"/>
              </a:ext>
            </a:extLst>
          </p:cNvPr>
          <p:cNvSpPr>
            <a:spLocks noGrp="1"/>
          </p:cNvSpPr>
          <p:nvPr>
            <p:ph type="title"/>
          </p:nvPr>
        </p:nvSpPr>
        <p:spPr>
          <a:xfrm>
            <a:off x="609599" y="-123727"/>
            <a:ext cx="8811491" cy="1867468"/>
          </a:xfrm>
        </p:spPr>
        <p:txBody>
          <a:bodyPr/>
          <a:lstStyle/>
          <a:p>
            <a:r>
              <a:rPr lang="en-US" dirty="0"/>
              <a:t>One-Player Stochastic Games </a:t>
            </a:r>
            <a:r>
              <a:rPr lang="en-US" sz="1800" i="1" dirty="0">
                <a:solidFill>
                  <a:schemeClr val="accent1"/>
                </a:solidFill>
              </a:rPr>
              <a:t>aka</a:t>
            </a:r>
            <a:br>
              <a:rPr lang="en-US" dirty="0"/>
            </a:br>
            <a:r>
              <a:rPr lang="en-US" dirty="0"/>
              <a:t>Markov Decision Processes</a:t>
            </a:r>
          </a:p>
        </p:txBody>
      </p:sp>
      <p:sp>
        <p:nvSpPr>
          <p:cNvPr id="5125" name="Text Box 8"/>
          <p:cNvSpPr txBox="1">
            <a:spLocks noChangeArrowheads="1"/>
          </p:cNvSpPr>
          <p:nvPr/>
        </p:nvSpPr>
        <p:spPr bwMode="auto">
          <a:xfrm>
            <a:off x="0" y="5562600"/>
            <a:ext cx="12192000" cy="379654"/>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867" dirty="0"/>
              <a:t>Slide credits: CMU AI and http://ai.berkeley.edu</a:t>
            </a:r>
          </a:p>
        </p:txBody>
      </p:sp>
      <p:sp>
        <p:nvSpPr>
          <p:cNvPr id="5" name="Slide Number Placeholder 4">
            <a:extLst>
              <a:ext uri="{FF2B5EF4-FFF2-40B4-BE49-F238E27FC236}">
                <a16:creationId xmlns:a16="http://schemas.microsoft.com/office/drawing/2014/main" id="{24071636-61A0-834D-9984-8DA8D88DB0CE}"/>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08033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a:t>
            </a:r>
          </a:p>
        </p:txBody>
      </p:sp>
      <p:pic>
        <p:nvPicPr>
          <p:cNvPr id="4" name="Picture 3" descr="txp_fig"/>
          <p:cNvPicPr>
            <a:picLocks noChangeAspect="1"/>
          </p:cNvPicPr>
          <p:nvPr>
            <p:custDataLst>
              <p:tags r:id="rId1"/>
            </p:custDataLst>
          </p:nvPr>
        </p:nvPicPr>
        <p:blipFill>
          <a:blip r:embed="rId4" cstate="print"/>
          <a:stretch>
            <a:fillRect/>
          </a:stretch>
        </p:blipFill>
        <p:spPr bwMode="auto">
          <a:xfrm>
            <a:off x="1256151" y="4795592"/>
            <a:ext cx="9196851" cy="840018"/>
          </a:xfrm>
          <a:prstGeom prst="rect">
            <a:avLst/>
          </a:prstGeom>
          <a:noFill/>
          <a:ln/>
          <a:effectLst/>
        </p:spPr>
      </p:pic>
      <p:pic>
        <p:nvPicPr>
          <p:cNvPr id="5" name="Picture 4" descr="txp_fig"/>
          <p:cNvPicPr>
            <a:picLocks noChangeAspect="1"/>
          </p:cNvPicPr>
          <p:nvPr>
            <p:custDataLst>
              <p:tags r:id="rId2"/>
            </p:custDataLst>
          </p:nvPr>
        </p:nvPicPr>
        <p:blipFill>
          <a:blip r:embed="rId5" cstate="print"/>
          <a:stretch>
            <a:fillRect/>
          </a:stretch>
        </p:blipFill>
        <p:spPr bwMode="auto">
          <a:xfrm>
            <a:off x="1181511" y="2601302"/>
            <a:ext cx="9346132" cy="928920"/>
          </a:xfrm>
          <a:prstGeom prst="rect">
            <a:avLst/>
          </a:prstGeom>
          <a:noFill/>
          <a:ln/>
          <a:effectLst/>
        </p:spPr>
      </p:pic>
      <p:sp>
        <p:nvSpPr>
          <p:cNvPr id="3" name="Slide Number Placeholder 2">
            <a:extLst>
              <a:ext uri="{FF2B5EF4-FFF2-40B4-BE49-F238E27FC236}">
                <a16:creationId xmlns:a16="http://schemas.microsoft.com/office/drawing/2014/main" id="{D7338126-859E-2248-9F15-A53C3B0D5501}"/>
              </a:ext>
            </a:extLst>
          </p:cNvPr>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140843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72432" cy="835784"/>
          </a:xfrm>
        </p:spPr>
        <p:txBody>
          <a:bodyPr/>
          <a:lstStyle/>
          <a:p>
            <a:r>
              <a:rPr lang="en-US" dirty="0"/>
              <a:t>Recall: MDP Optimal Quantities</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425653" y="1116476"/>
                <a:ext cx="7328259" cy="5730442"/>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fontAlgn="base">
                  <a:lnSpc>
                    <a:spcPct val="80000"/>
                  </a:lnSpc>
                  <a:spcBef>
                    <a:spcPct val="20000"/>
                  </a:spcBef>
                  <a:spcAft>
                    <a:spcPct val="0"/>
                  </a:spcAft>
                  <a:defRPr/>
                </a:pPr>
                <a:r>
                  <a:rPr lang="en-US" sz="2800" kern="0" dirty="0">
                    <a:latin typeface="Calibri" pitchFamily="34" charset="0"/>
                  </a:rPr>
                  <a:t>A policy </a:t>
                </a:r>
                <a14:m>
                  <m:oMath xmlns:m="http://schemas.openxmlformats.org/officeDocument/2006/math">
                    <m:r>
                      <a:rPr lang="en-US" sz="2800" b="0" i="1" kern="0" smtClean="0">
                        <a:latin typeface="Cambria Math" panose="02040503050406030204" pitchFamily="18" charset="0"/>
                      </a:rPr>
                      <m:t>𝜋</m:t>
                    </m:r>
                  </m:oMath>
                </a14:m>
                <a:r>
                  <a:rPr lang="en-US" sz="2800" kern="0" dirty="0">
                    <a:latin typeface="Calibri" pitchFamily="34" charset="0"/>
                  </a:rPr>
                  <a:t>: map of states to actions</a:t>
                </a: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latin typeface="Calibri" pitchFamily="34" charset="0"/>
                  </a:rPr>
                  <a:t>The </a:t>
                </a:r>
                <a:r>
                  <a:rPr lang="en-US" sz="2800" kern="0" dirty="0">
                    <a:solidFill>
                      <a:schemeClr val="tx2"/>
                    </a:solidFill>
                    <a:latin typeface="Calibri" pitchFamily="34" charset="0"/>
                  </a:rPr>
                  <a:t>optimal policy</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(s) = optimal action from state s</a:t>
                </a:r>
              </a:p>
              <a:p>
                <a:pPr lvl="0" fontAlgn="base">
                  <a:lnSpc>
                    <a:spcPct val="80000"/>
                  </a:lnSpc>
                  <a:spcBef>
                    <a:spcPct val="20000"/>
                  </a:spcBef>
                  <a:spcAft>
                    <a:spcPct val="0"/>
                  </a:spcAft>
                  <a:defRPr/>
                </a:pPr>
                <a:endParaRPr lang="en-US" sz="2800" kern="0" dirty="0">
                  <a:latin typeface="Calibri" pitchFamily="34" charset="0"/>
                </a:endParaRPr>
              </a:p>
              <a:p>
                <a:pPr lvl="0" fontAlgn="base">
                  <a:lnSpc>
                    <a:spcPct val="80000"/>
                  </a:lnSpc>
                  <a:spcBef>
                    <a:spcPct val="20000"/>
                  </a:spcBef>
                  <a:spcAft>
                    <a:spcPct val="0"/>
                  </a:spcAft>
                  <a:defRPr/>
                </a:pPr>
                <a:r>
                  <a:rPr lang="en-US" sz="2800" kern="0" dirty="0">
                    <a:latin typeface="Calibri" pitchFamily="34" charset="0"/>
                  </a:rPr>
                  <a:t>V</a:t>
                </a:r>
                <a:r>
                  <a:rPr lang="en-US" sz="2800" kern="0" dirty="0">
                    <a:solidFill>
                      <a:schemeClr val="tx1"/>
                    </a:solidFill>
                    <a:latin typeface="Calibri" pitchFamily="34" charset="0"/>
                  </a:rPr>
                  <a:t>alue function of a policy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r>
                          <a:rPr lang="en-US" sz="2800" kern="0">
                            <a:solidFill>
                              <a:schemeClr val="tx1"/>
                            </a:solidFill>
                            <a:latin typeface="Cambria Math" panose="02040503050406030204" pitchFamily="18" charset="0"/>
                          </a:rPr>
                          <m:t>𝜋</m:t>
                        </m:r>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r>
                  <a:rPr lang="en-US" sz="2800" kern="0" dirty="0">
                    <a:solidFill>
                      <a:schemeClr val="tx1"/>
                    </a:solidFill>
                    <a:latin typeface="Calibri" pitchFamily="34" charset="0"/>
                  </a:rPr>
                  <a:t>: expected utility starting in s and acting according to </a:t>
                </a:r>
                <a14:m>
                  <m:oMath xmlns:m="http://schemas.openxmlformats.org/officeDocument/2006/math">
                    <m:r>
                      <a:rPr lang="en-US" sz="2800" kern="0">
                        <a:solidFill>
                          <a:schemeClr val="tx1"/>
                        </a:solidFill>
                        <a:latin typeface="Cambria Math" panose="02040503050406030204" pitchFamily="18" charset="0"/>
                      </a:rPr>
                      <m:t>𝜋</m:t>
                    </m:r>
                  </m:oMath>
                </a14:m>
                <a:endParaRPr lang="en-US" sz="2800" kern="0" dirty="0">
                  <a:solidFill>
                    <a:schemeClr val="tx1"/>
                  </a:solidFill>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solidFill>
                      <a:schemeClr val="tx1"/>
                    </a:solidFill>
                    <a:latin typeface="Calibri" pitchFamily="34" charset="0"/>
                  </a:rPr>
                  <a:t>Optimal value function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(s) </a:t>
                </a:r>
                <a:r>
                  <a:rPr kumimoji="0" lang="en-US" sz="2800" b="0" i="0" u="none" strike="noStrike" kern="0" cap="none" spc="0" normalizeH="0" baseline="0" noProof="0" dirty="0">
                    <a:ln>
                      <a:noFill/>
                    </a:ln>
                    <a:solidFill>
                      <a:schemeClr val="tx1"/>
                    </a:solidFill>
                    <a:effectLst/>
                    <a:uLnTx/>
                    <a:uFillTx/>
                    <a:latin typeface="Calibri" pitchFamily="34" charset="0"/>
                  </a:rPr>
                  <a:t>=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sSup>
                          <m:sSupPr>
                            <m:ctrlPr>
                              <a:rPr lang="en-US" sz="2800" b="0" i="1" kern="0" smtClea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𝜋</m:t>
                            </m:r>
                          </m:e>
                          <m:sup>
                            <m:r>
                              <a:rPr lang="en-US" sz="2800" b="0" i="0" kern="0" smtClean="0">
                                <a:solidFill>
                                  <a:schemeClr val="tx1"/>
                                </a:solidFill>
                                <a:latin typeface="Cambria Math" panose="02040503050406030204" pitchFamily="18" charset="0"/>
                              </a:rPr>
                              <m:t>∗</m:t>
                            </m:r>
                          </m:sup>
                        </m:sSup>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a:p>
                <a:pPr marR="0" lvl="0" algn="l" defTabSz="914400" rtl="0" eaLnBrk="1" fontAlgn="base" latinLnBrk="0" hangingPunct="1">
                  <a:lnSpc>
                    <a:spcPct val="80000"/>
                  </a:lnSpc>
                  <a:spcBef>
                    <a:spcPct val="20000"/>
                  </a:spcBef>
                  <a:spcAft>
                    <a:spcPct val="0"/>
                  </a:spcAft>
                  <a:buClr>
                    <a:schemeClr val="accent2"/>
                  </a:buClr>
                  <a:buSzTx/>
                  <a:tabLst/>
                  <a:defRPr/>
                </a:pPr>
                <a:endParaRPr kumimoji="0" lang="en-US" sz="2800" b="0" i="0" u="none" strike="noStrike" kern="0" cap="none" spc="0" normalizeH="0" baseline="0" noProof="0" dirty="0">
                  <a:ln>
                    <a:noFill/>
                  </a:ln>
                  <a:solidFill>
                    <a:schemeClr val="accent2"/>
                  </a:solidFill>
                  <a:effectLst/>
                  <a:uLnTx/>
                  <a:uFillTx/>
                  <a:latin typeface="Calibri" pitchFamily="34" charset="0"/>
                  <a:ea typeface="+mn-ea"/>
                  <a:cs typeface="+mn-cs"/>
                </a:endParaRPr>
              </a:p>
              <a:p>
                <a:pPr fontAlgn="base">
                  <a:lnSpc>
                    <a:spcPct val="80000"/>
                  </a:lnSpc>
                  <a:spcBef>
                    <a:spcPct val="20000"/>
                  </a:spcBef>
                  <a:spcAft>
                    <a:spcPct val="0"/>
                  </a:spcAft>
                  <a:defRPr/>
                </a:pPr>
                <a:r>
                  <a:rPr lang="en-US" sz="2800" kern="0" dirty="0">
                    <a:latin typeface="Calibri" pitchFamily="34" charset="0"/>
                  </a:rPr>
                  <a:t>Q function of a policy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r>
                          <a:rPr lang="en-US" sz="2800" kern="0">
                            <a:latin typeface="Cambria Math" panose="02040503050406030204" pitchFamily="18" charset="0"/>
                          </a:rPr>
                          <m:t>𝜋</m:t>
                        </m:r>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r>
                  <a:rPr lang="en-US" sz="2800" kern="0" dirty="0">
                    <a:latin typeface="Calibri" pitchFamily="34" charset="0"/>
                  </a:rPr>
                  <a:t>: expected utility starting out having taken action a from state s and (thereafter) acting according to </a:t>
                </a:r>
                <a14:m>
                  <m:oMath xmlns:m="http://schemas.openxmlformats.org/officeDocument/2006/math">
                    <m:r>
                      <a:rPr lang="en-US" sz="2800" kern="0">
                        <a:latin typeface="Cambria Math" panose="02040503050406030204" pitchFamily="18" charset="0"/>
                      </a:rPr>
                      <m:t>𝜋</m:t>
                    </m:r>
                  </m:oMath>
                </a14:m>
                <a:endParaRPr lang="en-US" sz="2800" kern="0" dirty="0">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kumimoji="0" lang="en-US" sz="2800" b="0" i="0" u="none" strike="noStrike" kern="0" cap="none" spc="0" normalizeH="0" baseline="0" noProof="0" dirty="0">
                    <a:ln>
                      <a:noFill/>
                    </a:ln>
                    <a:solidFill>
                      <a:srgbClr val="008000"/>
                    </a:solidFill>
                    <a:effectLst/>
                    <a:uLnTx/>
                    <a:uFillTx/>
                    <a:latin typeface="Calibri" pitchFamily="34" charset="0"/>
                    <a:ea typeface="+mn-ea"/>
                    <a:cs typeface="+mn-cs"/>
                  </a:rPr>
                  <a:t>Optimal Q </a:t>
                </a:r>
                <a:r>
                  <a:rPr lang="en-US" sz="2800" kern="0" dirty="0">
                    <a:solidFill>
                      <a:srgbClr val="008000"/>
                    </a:solidFill>
                    <a:latin typeface="Calibri" pitchFamily="34" charset="0"/>
                  </a:rPr>
                  <a:t>function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 :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a:t>
                </a:r>
                <a:r>
                  <a:rPr lang="en-US" sz="2800" kern="0" dirty="0" err="1">
                    <a:solidFill>
                      <a:srgbClr val="008000"/>
                    </a:solidFill>
                    <a:latin typeface="Calibri" pitchFamily="34" charset="0"/>
                  </a:rPr>
                  <a:t>s,a</a:t>
                </a:r>
                <a:r>
                  <a:rPr lang="en-US" sz="2800" kern="0" dirty="0">
                    <a:solidFill>
                      <a:srgbClr val="008000"/>
                    </a:solidFill>
                    <a:latin typeface="Calibri" pitchFamily="34" charset="0"/>
                  </a:rPr>
                  <a:t>) </a:t>
                </a:r>
                <a:r>
                  <a:rPr kumimoji="0" lang="en-US" sz="2800" b="0" i="0" u="none" strike="noStrike" kern="0" cap="none" spc="0" normalizeH="0" baseline="0" noProof="0" dirty="0">
                    <a:ln>
                      <a:noFill/>
                    </a:ln>
                    <a:effectLst/>
                    <a:uLnTx/>
                    <a:uFillTx/>
                    <a:latin typeface="Calibri" pitchFamily="34" charset="0"/>
                  </a:rPr>
                  <a:t>=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sSup>
                          <m:sSupPr>
                            <m:ctrlPr>
                              <a:rPr lang="en-US" sz="2800" b="0" i="1" kern="0" smtClean="0">
                                <a:latin typeface="Cambria Math" panose="02040503050406030204" pitchFamily="18" charset="0"/>
                              </a:rPr>
                            </m:ctrlPr>
                          </m:sSupPr>
                          <m:e>
                            <m:r>
                              <a:rPr lang="en-US" sz="2800" kern="0">
                                <a:latin typeface="Cambria Math" panose="02040503050406030204" pitchFamily="18" charset="0"/>
                              </a:rPr>
                              <m:t>𝜋</m:t>
                            </m:r>
                          </m:e>
                          <m:sup>
                            <m:r>
                              <a:rPr lang="en-US" sz="2800" b="0" i="0" kern="0" smtClean="0">
                                <a:latin typeface="Cambria Math" panose="02040503050406030204" pitchFamily="18" charset="0"/>
                              </a:rPr>
                              <m:t>∗</m:t>
                            </m:r>
                          </m:sup>
                        </m:sSup>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425653" y="1116476"/>
                <a:ext cx="7328259" cy="5730442"/>
              </a:xfrm>
              <a:prstGeom prst="rect">
                <a:avLst/>
              </a:prstGeom>
              <a:blipFill>
                <a:blip r:embed="rId3"/>
                <a:stretch>
                  <a:fillRect l="-1730" t="-2434" r="-1384"/>
                </a:stretch>
              </a:blipFill>
              <a:ln w="9525">
                <a:noFill/>
                <a:miter lim="800000"/>
                <a:headEnd/>
                <a:tailEnd/>
              </a:ln>
            </p:spPr>
            <p:txBody>
              <a:bodyPr/>
              <a:lstStyle/>
              <a:p>
                <a:r>
                  <a:rPr lang="en-US">
                    <a:noFill/>
                  </a:rPr>
                  <a:t> </a:t>
                </a:r>
              </a:p>
            </p:txBody>
          </p:sp>
        </mc:Fallback>
      </mc:AlternateContent>
      <p:sp>
        <p:nvSpPr>
          <p:cNvPr id="5" name="AutoShape 4"/>
          <p:cNvSpPr>
            <a:spLocks noChangeArrowheads="1"/>
          </p:cNvSpPr>
          <p:nvPr/>
        </p:nvSpPr>
        <p:spPr bwMode="auto">
          <a:xfrm>
            <a:off x="9297832" y="1983004"/>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000">
              <a:latin typeface="Calibri"/>
              <a:cs typeface="Calibri"/>
            </a:endParaRPr>
          </a:p>
        </p:txBody>
      </p:sp>
      <p:sp>
        <p:nvSpPr>
          <p:cNvPr id="6" name="AutoShape 5"/>
          <p:cNvSpPr>
            <a:spLocks noChangeArrowheads="1"/>
          </p:cNvSpPr>
          <p:nvPr/>
        </p:nvSpPr>
        <p:spPr bwMode="auto">
          <a:xfrm>
            <a:off x="9180357" y="4242017"/>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000">
              <a:latin typeface="Calibri"/>
              <a:cs typeface="Calibri"/>
            </a:endParaRPr>
          </a:p>
        </p:txBody>
      </p:sp>
      <p:sp>
        <p:nvSpPr>
          <p:cNvPr id="7" name="Line 7"/>
          <p:cNvSpPr>
            <a:spLocks noChangeShapeType="1"/>
          </p:cNvSpPr>
          <p:nvPr/>
        </p:nvSpPr>
        <p:spPr bwMode="auto">
          <a:xfrm flipH="1">
            <a:off x="8069107" y="2271929"/>
            <a:ext cx="1403350" cy="806450"/>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8" name="Line 9"/>
          <p:cNvSpPr>
            <a:spLocks noChangeShapeType="1"/>
          </p:cNvSpPr>
          <p:nvPr/>
        </p:nvSpPr>
        <p:spPr bwMode="auto">
          <a:xfrm flipH="1">
            <a:off x="8946994" y="2271929"/>
            <a:ext cx="525463" cy="806450"/>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9" name="Line 10"/>
          <p:cNvSpPr>
            <a:spLocks noChangeShapeType="1"/>
          </p:cNvSpPr>
          <p:nvPr/>
        </p:nvSpPr>
        <p:spPr bwMode="auto">
          <a:xfrm>
            <a:off x="9472457" y="2271929"/>
            <a:ext cx="525462" cy="690563"/>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0" name="Oval 11"/>
          <p:cNvSpPr>
            <a:spLocks noChangeArrowheads="1"/>
          </p:cNvSpPr>
          <p:nvPr/>
        </p:nvSpPr>
        <p:spPr bwMode="auto">
          <a:xfrm>
            <a:off x="8829519" y="3078379"/>
            <a:ext cx="292100" cy="287338"/>
          </a:xfrm>
          <a:prstGeom prst="ellipse">
            <a:avLst/>
          </a:prstGeom>
          <a:solidFill>
            <a:srgbClr val="008000"/>
          </a:solidFill>
          <a:ln w="9525">
            <a:solidFill>
              <a:schemeClr val="tx1"/>
            </a:solidFill>
            <a:round/>
            <a:headEnd/>
            <a:tailEnd/>
          </a:ln>
        </p:spPr>
        <p:txBody>
          <a:bodyPr wrap="none" anchor="ctr"/>
          <a:lstStyle/>
          <a:p>
            <a:endParaRPr lang="en-US" sz="2000">
              <a:latin typeface="Calibri"/>
              <a:cs typeface="Calibri"/>
            </a:endParaRPr>
          </a:p>
        </p:txBody>
      </p:sp>
      <p:sp>
        <p:nvSpPr>
          <p:cNvPr id="11" name="Line 13"/>
          <p:cNvSpPr>
            <a:spLocks noChangeShapeType="1"/>
          </p:cNvSpPr>
          <p:nvPr/>
        </p:nvSpPr>
        <p:spPr bwMode="auto">
          <a:xfrm flipH="1">
            <a:off x="8261194" y="3365717"/>
            <a:ext cx="690563" cy="4651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2" name="Line 14"/>
          <p:cNvSpPr>
            <a:spLocks noChangeShapeType="1"/>
          </p:cNvSpPr>
          <p:nvPr/>
        </p:nvSpPr>
        <p:spPr bwMode="auto">
          <a:xfrm>
            <a:off x="8951757" y="3365717"/>
            <a:ext cx="757237" cy="3889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3" name="Line 15"/>
          <p:cNvSpPr>
            <a:spLocks noChangeShapeType="1"/>
          </p:cNvSpPr>
          <p:nvPr/>
        </p:nvSpPr>
        <p:spPr bwMode="auto">
          <a:xfrm flipH="1">
            <a:off x="8510432" y="3365717"/>
            <a:ext cx="441325" cy="863600"/>
          </a:xfrm>
          <a:prstGeom prst="line">
            <a:avLst/>
          </a:prstGeom>
          <a:noFill/>
          <a:ln w="9525">
            <a:solidFill>
              <a:schemeClr val="bg1"/>
            </a:solidFill>
            <a:prstDash val="dash"/>
            <a:round/>
            <a:headEnd/>
            <a:tailEnd type="triangle" w="med" len="med"/>
          </a:ln>
        </p:spPr>
        <p:txBody>
          <a:bodyPr/>
          <a:lstStyle/>
          <a:p>
            <a:endParaRPr lang="en-US" sz="2000">
              <a:latin typeface="Calibri"/>
              <a:cs typeface="Calibri"/>
            </a:endParaRPr>
          </a:p>
        </p:txBody>
      </p:sp>
      <p:sp>
        <p:nvSpPr>
          <p:cNvPr id="14" name="Line 16"/>
          <p:cNvSpPr>
            <a:spLocks noChangeShapeType="1"/>
          </p:cNvSpPr>
          <p:nvPr/>
        </p:nvSpPr>
        <p:spPr bwMode="auto">
          <a:xfrm>
            <a:off x="8951757" y="3365717"/>
            <a:ext cx="423862" cy="863600"/>
          </a:xfrm>
          <a:prstGeom prst="line">
            <a:avLst/>
          </a:prstGeom>
          <a:noFill/>
          <a:ln w="28575">
            <a:solidFill>
              <a:srgbClr val="C00000"/>
            </a:solidFill>
            <a:round/>
            <a:headEnd/>
            <a:tailEnd type="triangle" w="med" len="med"/>
          </a:ln>
        </p:spPr>
        <p:txBody>
          <a:bodyPr/>
          <a:lstStyle/>
          <a:p>
            <a:endParaRPr lang="en-US" sz="2000">
              <a:latin typeface="Calibri"/>
              <a:cs typeface="Calibri"/>
            </a:endParaRPr>
          </a:p>
        </p:txBody>
      </p:sp>
      <p:sp>
        <p:nvSpPr>
          <p:cNvPr id="15" name="Text Box 17"/>
          <p:cNvSpPr txBox="1">
            <a:spLocks noChangeArrowheads="1"/>
          </p:cNvSpPr>
          <p:nvPr/>
        </p:nvSpPr>
        <p:spPr bwMode="auto">
          <a:xfrm>
            <a:off x="9239094" y="2513229"/>
            <a:ext cx="29210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a</a:t>
            </a:r>
          </a:p>
        </p:txBody>
      </p:sp>
      <p:sp>
        <p:nvSpPr>
          <p:cNvPr id="16" name="Text Box 18"/>
          <p:cNvSpPr txBox="1">
            <a:spLocks noChangeArrowheads="1"/>
          </p:cNvSpPr>
          <p:nvPr/>
        </p:nvSpPr>
        <p:spPr bwMode="auto">
          <a:xfrm>
            <a:off x="9648669" y="1983004"/>
            <a:ext cx="292100" cy="400110"/>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a:t>
            </a:r>
          </a:p>
        </p:txBody>
      </p:sp>
      <p:sp>
        <p:nvSpPr>
          <p:cNvPr id="17" name="Text Box 19"/>
          <p:cNvSpPr txBox="1">
            <a:spLocks noChangeArrowheads="1"/>
          </p:cNvSpPr>
          <p:nvPr/>
        </p:nvSpPr>
        <p:spPr bwMode="auto">
          <a:xfrm>
            <a:off x="9556594" y="4229317"/>
            <a:ext cx="381000" cy="400110"/>
          </a:xfrm>
          <a:prstGeom prst="rect">
            <a:avLst/>
          </a:prstGeom>
          <a:noFill/>
          <a:ln w="9525">
            <a:noFill/>
            <a:miter lim="800000"/>
            <a:headEnd/>
            <a:tailEnd/>
          </a:ln>
        </p:spPr>
        <p:txBody>
          <a:bodyPr>
            <a:spAutoFit/>
          </a:bodyPr>
          <a:lstStyle/>
          <a:p>
            <a:pPr algn="r" rtl="1">
              <a:spcBef>
                <a:spcPct val="50000"/>
              </a:spcBef>
            </a:pPr>
            <a:r>
              <a:rPr lang="en-US" sz="2000">
                <a:solidFill>
                  <a:srgbClr val="0000FF"/>
                </a:solidFill>
                <a:latin typeface="Calibri"/>
                <a:cs typeface="Calibri"/>
              </a:rPr>
              <a:t>s’</a:t>
            </a:r>
          </a:p>
        </p:txBody>
      </p:sp>
      <p:sp>
        <p:nvSpPr>
          <p:cNvPr id="18" name="Text Box 20"/>
          <p:cNvSpPr txBox="1">
            <a:spLocks noChangeArrowheads="1"/>
          </p:cNvSpPr>
          <p:nvPr/>
        </p:nvSpPr>
        <p:spPr bwMode="auto">
          <a:xfrm>
            <a:off x="9121619" y="3078379"/>
            <a:ext cx="584200" cy="400110"/>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a:t>
            </a:r>
          </a:p>
        </p:txBody>
      </p:sp>
      <p:sp>
        <p:nvSpPr>
          <p:cNvPr id="19" name="Line 22"/>
          <p:cNvSpPr>
            <a:spLocks noChangeShapeType="1"/>
          </p:cNvSpPr>
          <p:nvPr/>
        </p:nvSpPr>
        <p:spPr bwMode="auto">
          <a:xfrm flipH="1">
            <a:off x="7953219" y="4518242"/>
            <a:ext cx="1401763" cy="403225"/>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0" name="Line 24"/>
          <p:cNvSpPr>
            <a:spLocks noChangeShapeType="1"/>
          </p:cNvSpPr>
          <p:nvPr/>
        </p:nvSpPr>
        <p:spPr bwMode="auto">
          <a:xfrm flipH="1">
            <a:off x="8829519" y="4518242"/>
            <a:ext cx="525463" cy="403225"/>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21" name="Line 25"/>
          <p:cNvSpPr>
            <a:spLocks noChangeShapeType="1"/>
          </p:cNvSpPr>
          <p:nvPr/>
        </p:nvSpPr>
        <p:spPr bwMode="auto">
          <a:xfrm>
            <a:off x="9354982" y="4518242"/>
            <a:ext cx="527050" cy="34448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2" name="Text Box 27"/>
          <p:cNvSpPr txBox="1">
            <a:spLocks noChangeArrowheads="1"/>
          </p:cNvSpPr>
          <p:nvPr/>
        </p:nvSpPr>
        <p:spPr bwMode="auto">
          <a:xfrm>
            <a:off x="10195639" y="3813818"/>
            <a:ext cx="1606201" cy="830997"/>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rPr>
              <a:t>(</a:t>
            </a:r>
            <a:r>
              <a:rPr lang="en-US" sz="2400" dirty="0" err="1">
                <a:solidFill>
                  <a:srgbClr val="C00000"/>
                </a:solidFill>
                <a:latin typeface="Calibri"/>
                <a:cs typeface="Calibri"/>
              </a:rPr>
              <a:t>s,a,s</a:t>
            </a:r>
            <a:r>
              <a:rPr lang="en-US" sz="2400" dirty="0">
                <a:solidFill>
                  <a:srgbClr val="C00000"/>
                </a:solidFill>
                <a:latin typeface="Calibri"/>
                <a:cs typeface="Calibri"/>
              </a:rPr>
              <a:t>’) is a </a:t>
            </a:r>
            <a:br>
              <a:rPr lang="en-US" sz="2400" dirty="0">
                <a:solidFill>
                  <a:srgbClr val="C00000"/>
                </a:solidFill>
                <a:latin typeface="Calibri"/>
                <a:cs typeface="Calibri"/>
              </a:rPr>
            </a:br>
            <a:r>
              <a:rPr lang="en-US" sz="2400" i="1" dirty="0">
                <a:solidFill>
                  <a:srgbClr val="C00000"/>
                </a:solidFill>
                <a:latin typeface="Calibri"/>
                <a:cs typeface="Calibri"/>
              </a:rPr>
              <a:t>transition</a:t>
            </a:r>
          </a:p>
        </p:txBody>
      </p:sp>
      <p:sp>
        <p:nvSpPr>
          <p:cNvPr id="23" name="Text Box 28"/>
          <p:cNvSpPr txBox="1">
            <a:spLocks noChangeArrowheads="1"/>
          </p:cNvSpPr>
          <p:nvPr/>
        </p:nvSpPr>
        <p:spPr bwMode="auto">
          <a:xfrm>
            <a:off x="8489794" y="3781642"/>
            <a:ext cx="81915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s,a,s’</a:t>
            </a:r>
          </a:p>
        </p:txBody>
      </p:sp>
      <p:sp>
        <p:nvSpPr>
          <p:cNvPr id="24" name="Text Box 30"/>
          <p:cNvSpPr txBox="1">
            <a:spLocks noChangeArrowheads="1"/>
          </p:cNvSpPr>
          <p:nvPr/>
        </p:nvSpPr>
        <p:spPr bwMode="auto">
          <a:xfrm>
            <a:off x="10288432" y="1849654"/>
            <a:ext cx="1052512" cy="830997"/>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 is a </a:t>
            </a:r>
            <a:r>
              <a:rPr lang="en-US" sz="2400" i="1" dirty="0">
                <a:solidFill>
                  <a:srgbClr val="0000FF"/>
                </a:solidFill>
                <a:latin typeface="Calibri"/>
                <a:cs typeface="Calibri"/>
              </a:rPr>
              <a:t>state</a:t>
            </a:r>
          </a:p>
        </p:txBody>
      </p:sp>
      <p:sp>
        <p:nvSpPr>
          <p:cNvPr id="25" name="Text Box 32"/>
          <p:cNvSpPr txBox="1">
            <a:spLocks noChangeArrowheads="1"/>
          </p:cNvSpPr>
          <p:nvPr/>
        </p:nvSpPr>
        <p:spPr bwMode="auto">
          <a:xfrm>
            <a:off x="10216276" y="2675154"/>
            <a:ext cx="1702846" cy="1200329"/>
          </a:xfrm>
          <a:prstGeom prst="rect">
            <a:avLst/>
          </a:prstGeom>
          <a:noFill/>
          <a:ln w="9525">
            <a:noFill/>
            <a:miter lim="800000"/>
            <a:headEnd/>
            <a:tailEnd/>
          </a:ln>
        </p:spPr>
        <p:txBody>
          <a:bodyPr wrap="square">
            <a:spAutoFit/>
          </a:bodyPr>
          <a:lstStyle/>
          <a:p>
            <a:pPr>
              <a:spcBef>
                <a:spcPct val="50000"/>
              </a:spcBef>
            </a:pPr>
            <a:r>
              <a:rPr lang="en-US" sz="2400" dirty="0">
                <a:solidFill>
                  <a:srgbClr val="008000"/>
                </a:solidFill>
                <a:latin typeface="Calibri"/>
                <a:cs typeface="Calibri"/>
              </a:rPr>
              <a:t>(s, a) is a </a:t>
            </a:r>
            <a:r>
              <a:rPr lang="en-US" sz="2400" i="1" dirty="0">
                <a:solidFill>
                  <a:srgbClr val="008000"/>
                </a:solidFill>
                <a:latin typeface="Calibri"/>
                <a:cs typeface="Calibri"/>
              </a:rPr>
              <a:t>state-action pair</a:t>
            </a:r>
          </a:p>
        </p:txBody>
      </p:sp>
      <mc:AlternateContent xmlns:mc="http://schemas.openxmlformats.org/markup-compatibility/2006" xmlns:a14="http://schemas.microsoft.com/office/drawing/2010/main">
        <mc:Choice Requires="a14">
          <p:sp>
            <p:nvSpPr>
              <p:cNvPr id="3" name="TextBox 2"/>
              <p:cNvSpPr txBox="1"/>
              <p:nvPr/>
            </p:nvSpPr>
            <p:spPr>
              <a:xfrm>
                <a:off x="3498698" y="6243617"/>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98698" y="6243617"/>
                <a:ext cx="4412811" cy="461665"/>
              </a:xfrm>
              <a:prstGeom prst="rect">
                <a:avLst/>
              </a:prstGeom>
              <a:blipFill>
                <a:blip r:embed="rId4"/>
                <a:stretch>
                  <a:fillRect l="-2006" t="-13889" r="-6017" b="-27778"/>
                </a:stretch>
              </a:blipFill>
            </p:spPr>
            <p:txBody>
              <a:bodyPr/>
              <a:lstStyle/>
              <a:p>
                <a:r>
                  <a:rPr lang="en-US">
                    <a:noFill/>
                  </a:rPr>
                  <a:t> </a:t>
                </a:r>
              </a:p>
            </p:txBody>
          </p:sp>
        </mc:Fallback>
      </mc:AlternateContent>
      <p:sp>
        <p:nvSpPr>
          <p:cNvPr id="26" name="Slide Number Placeholder 25">
            <a:extLst>
              <a:ext uri="{FF2B5EF4-FFF2-40B4-BE49-F238E27FC236}">
                <a16:creationId xmlns:a16="http://schemas.microsoft.com/office/drawing/2014/main" id="{6103E3E4-1A0A-DE4E-BA9D-655CBA3CAFB6}"/>
              </a:ext>
            </a:extLst>
          </p:cNvPr>
          <p:cNvSpPr>
            <a:spLocks noGrp="1"/>
          </p:cNvSpPr>
          <p:nvPr>
            <p:ph type="sldNum" sz="quarter" idx="12"/>
          </p:nvPr>
        </p:nvSpPr>
        <p:spPr/>
        <p:txBody>
          <a:bodyPr/>
          <a:lstStyle/>
          <a:p>
            <a:fld id="{A2EF37A0-74FC-AB4F-AE4C-D9BFC6719E9F}" type="slidenum">
              <a:rPr lang="en-US" smtClean="0"/>
              <a:t>91</a:t>
            </a:fld>
            <a:endParaRPr lang="en-US"/>
          </a:p>
        </p:txBody>
      </p:sp>
    </p:spTree>
    <p:extLst>
      <p:ext uri="{BB962C8B-B14F-4D97-AF65-F5344CB8AC3E}">
        <p14:creationId xmlns:p14="http://schemas.microsoft.com/office/powerpoint/2010/main" val="260975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378427" y="1708295"/>
            <a:ext cx="4592932" cy="4562475"/>
          </a:xfrm>
          <a:prstGeom prst="rect">
            <a:avLst/>
          </a:prstGeom>
          <a:noFill/>
        </p:spPr>
      </p:pic>
      <p:pic>
        <p:nvPicPr>
          <p:cNvPr id="46082"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067023" y="1708295"/>
            <a:ext cx="4647754" cy="4562475"/>
          </a:xfrm>
          <a:prstGeom prst="rect">
            <a:avLst/>
          </a:prstGeom>
          <a:noFill/>
        </p:spPr>
      </p:pic>
      <p:sp>
        <p:nvSpPr>
          <p:cNvPr id="2" name="Title 1"/>
          <p:cNvSpPr>
            <a:spLocks noGrp="1"/>
          </p:cNvSpPr>
          <p:nvPr>
            <p:ph type="title"/>
          </p:nvPr>
        </p:nvSpPr>
        <p:spPr>
          <a:xfrm>
            <a:off x="609599" y="152718"/>
            <a:ext cx="10159999" cy="1371600"/>
          </a:xfrm>
        </p:spPr>
        <p:txBody>
          <a:bodyPr/>
          <a:lstStyle/>
          <a:p>
            <a:r>
              <a:rPr lang="en-US" dirty="0"/>
              <a:t>Example: Policy Evaluation</a:t>
            </a:r>
          </a:p>
        </p:txBody>
      </p:sp>
      <p:sp>
        <p:nvSpPr>
          <p:cNvPr id="4" name="Content Placeholder 3">
            <a:extLst>
              <a:ext uri="{FF2B5EF4-FFF2-40B4-BE49-F238E27FC236}">
                <a16:creationId xmlns:a16="http://schemas.microsoft.com/office/drawing/2014/main" id="{77256A95-817A-BF43-AF91-E9E4CD7EDDBC}"/>
              </a:ext>
            </a:extLst>
          </p:cNvPr>
          <p:cNvSpPr>
            <a:spLocks noGrp="1"/>
          </p:cNvSpPr>
          <p:nvPr>
            <p:ph idx="1"/>
          </p:nvPr>
        </p:nvSpPr>
        <p:spPr/>
        <p:txBody>
          <a:bodyPr/>
          <a:lstStyle/>
          <a:p>
            <a:endParaRPr lang="en-US"/>
          </a:p>
        </p:txBody>
      </p:sp>
      <p:sp>
        <p:nvSpPr>
          <p:cNvPr id="5" name="TextBox 4"/>
          <p:cNvSpPr txBox="1"/>
          <p:nvPr/>
        </p:nvSpPr>
        <p:spPr>
          <a:xfrm>
            <a:off x="1447800" y="178003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78003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sp>
        <p:nvSpPr>
          <p:cNvPr id="3" name="Slide Number Placeholder 2">
            <a:extLst>
              <a:ext uri="{FF2B5EF4-FFF2-40B4-BE49-F238E27FC236}">
                <a16:creationId xmlns:a16="http://schemas.microsoft.com/office/drawing/2014/main" id="{6D76F2C8-E696-C94B-97FE-9EE2C29D75FD}"/>
              </a:ext>
            </a:extLst>
          </p:cNvPr>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37091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a:xfrm>
            <a:off x="609600" y="152718"/>
            <a:ext cx="9491330" cy="1371600"/>
          </a:xfrm>
        </p:spPr>
        <p:txBody>
          <a:bodyPr/>
          <a:lstStyle/>
          <a:p>
            <a:r>
              <a:rPr lang="en-US" dirty="0"/>
              <a:t>Example: Policy Evaluation</a:t>
            </a:r>
          </a:p>
        </p:txBody>
      </p:sp>
      <p:sp>
        <p:nvSpPr>
          <p:cNvPr id="5" name="TextBox 4"/>
          <p:cNvSpPr txBox="1"/>
          <p:nvPr/>
        </p:nvSpPr>
        <p:spPr>
          <a:xfrm>
            <a:off x="1447800" y="169497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69497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262750" y="2232835"/>
            <a:ext cx="3068664" cy="40295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858254" y="2256585"/>
            <a:ext cx="3006671" cy="396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D5E200A-1EA1-874B-8430-34E61678C35E}"/>
              </a:ext>
            </a:extLst>
          </p:cNvPr>
          <p:cNvSpPr>
            <a:spLocks noGrp="1"/>
          </p:cNvSpPr>
          <p:nvPr>
            <p:ph type="sldNum" sz="quarter" idx="12"/>
          </p:nvPr>
        </p:nvSpPr>
        <p:spPr/>
        <p:txBody>
          <a:bodyPr/>
          <a:lstStyle/>
          <a:p>
            <a:fld id="{A2EF37A0-74FC-AB4F-AE4C-D9BFC6719E9F}" type="slidenum">
              <a:rPr lang="en-US" smtClean="0"/>
              <a:t>93</a:t>
            </a:fld>
            <a:endParaRPr lang="en-US"/>
          </a:p>
        </p:txBody>
      </p:sp>
    </p:spTree>
    <p:extLst>
      <p:ext uri="{BB962C8B-B14F-4D97-AF65-F5344CB8AC3E}">
        <p14:creationId xmlns:p14="http://schemas.microsoft.com/office/powerpoint/2010/main" val="1960883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Policy Evaluation</a:t>
            </a:r>
          </a:p>
        </p:txBody>
      </p:sp>
      <p:sp>
        <p:nvSpPr>
          <p:cNvPr id="1728515" name="Rectangle 3"/>
          <p:cNvSpPr>
            <a:spLocks noGrp="1" noChangeArrowheads="1"/>
          </p:cNvSpPr>
          <p:nvPr>
            <p:ph idx="1"/>
          </p:nvPr>
        </p:nvSpPr>
        <p:spPr/>
        <p:txBody>
          <a:bodyPr>
            <a:normAutofit lnSpcReduction="10000"/>
          </a:bodyPr>
          <a:lstStyle/>
          <a:p>
            <a:r>
              <a:rPr lang="en-US" dirty="0"/>
              <a:t>How do we calculate the V’s for a fixed policy </a:t>
            </a:r>
            <a:r>
              <a:rPr lang="en-US" dirty="0">
                <a:sym typeface="Symbol" pitchFamily="18" charset="2"/>
              </a:rPr>
              <a:t></a:t>
            </a:r>
            <a:r>
              <a:rPr lang="en-US" dirty="0"/>
              <a:t>?</a:t>
            </a:r>
          </a:p>
          <a:p>
            <a:endParaRPr lang="en-US" dirty="0"/>
          </a:p>
          <a:p>
            <a:r>
              <a:rPr lang="en-US" dirty="0"/>
              <a:t>Idea 1: Turn recursive Bellman equations into updates</a:t>
            </a:r>
          </a:p>
          <a:p>
            <a:r>
              <a:rPr lang="en-US" dirty="0"/>
              <a:t>	(like value iteration)</a:t>
            </a:r>
          </a:p>
          <a:p>
            <a:endParaRPr lang="en-US" dirty="0"/>
          </a:p>
          <a:p>
            <a:endParaRPr lang="en-US" dirty="0"/>
          </a:p>
          <a:p>
            <a:endParaRPr lang="en-US" dirty="0"/>
          </a:p>
          <a:p>
            <a:endParaRPr lang="en-US" dirty="0"/>
          </a:p>
          <a:p>
            <a:endParaRPr lang="en-US" dirty="0"/>
          </a:p>
          <a:p>
            <a:r>
              <a:rPr lang="en-US" dirty="0"/>
              <a:t>O(|S</a:t>
            </a:r>
            <a:r>
              <a:rPr lang="en-US" baseline="30000" dirty="0"/>
              <a:t>2</a:t>
            </a:r>
            <a:r>
              <a:rPr lang="en-US" dirty="0"/>
              <a:t>|) time per iteration</a:t>
            </a:r>
          </a:p>
          <a:p>
            <a:endParaRPr lang="en-US" dirty="0"/>
          </a:p>
          <a:p>
            <a:endParaRPr lang="en-US" dirty="0"/>
          </a:p>
          <a:p>
            <a:endParaRPr lang="en-US" dirty="0"/>
          </a:p>
        </p:txBody>
      </p:sp>
      <p:pic>
        <p:nvPicPr>
          <p:cNvPr id="24" name="Picture 23" descr="txp_fig"/>
          <p:cNvPicPr>
            <a:picLocks noChangeAspect="1"/>
          </p:cNvPicPr>
          <p:nvPr>
            <p:custDataLst>
              <p:tags r:id="rId1"/>
            </p:custDataLst>
          </p:nvPr>
        </p:nvPicPr>
        <p:blipFill>
          <a:blip r:embed="rId4" cstate="print"/>
          <a:stretch>
            <a:fillRect/>
          </a:stretch>
        </p:blipFill>
        <p:spPr bwMode="auto">
          <a:xfrm>
            <a:off x="1300125" y="4415226"/>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300125" y="3805626"/>
            <a:ext cx="1502078" cy="330692"/>
          </a:xfrm>
          <a:prstGeom prst="rect">
            <a:avLst/>
          </a:prstGeom>
          <a:noFill/>
          <a:ln/>
          <a:effectLst/>
        </p:spPr>
      </p:pic>
      <p:grpSp>
        <p:nvGrpSpPr>
          <p:cNvPr id="9" name="Group 8"/>
          <p:cNvGrpSpPr>
            <a:grpSpLocks/>
          </p:cNvGrpSpPr>
          <p:nvPr/>
        </p:nvGrpSpPr>
        <p:grpSpPr bwMode="auto">
          <a:xfrm>
            <a:off x="9133489" y="1371600"/>
            <a:ext cx="2601310" cy="2815896"/>
            <a:chOff x="2395" y="1401"/>
            <a:chExt cx="1188" cy="1286"/>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4"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17" name="Text Box 20"/>
            <p:cNvSpPr txBox="1">
              <a:spLocks noChangeArrowheads="1"/>
            </p:cNvSpPr>
            <p:nvPr/>
          </p:nvSpPr>
          <p:spPr bwMode="auto">
            <a:xfrm>
              <a:off x="2395" y="2271"/>
              <a:ext cx="78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a:latin typeface="Calibri"/>
                  <a:cs typeface="Calibri"/>
                </a:rPr>
                <a:t>’</a:t>
              </a:r>
              <a:endParaRPr lang="en-US" sz="28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9"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0A486EC7-0F47-C747-94EE-997CB5053EF7}"/>
              </a:ext>
            </a:extLst>
          </p:cNvPr>
          <p:cNvSpPr>
            <a:spLocks noGrp="1"/>
          </p:cNvSpPr>
          <p:nvPr>
            <p:ph type="sldNum" sz="quarter" idx="12"/>
          </p:nvPr>
        </p:nvSpPr>
        <p:spPr/>
        <p:txBody>
          <a:bodyPr/>
          <a:lstStyle/>
          <a:p>
            <a:fld id="{A2EF37A0-74FC-AB4F-AE4C-D9BFC6719E9F}" type="slidenum">
              <a:rPr lang="en-US" smtClean="0"/>
              <a:t>94</a:t>
            </a:fld>
            <a:endParaRPr lang="en-US"/>
          </a:p>
        </p:txBody>
      </p:sp>
    </p:spTree>
    <p:extLst>
      <p:ext uri="{BB962C8B-B14F-4D97-AF65-F5344CB8AC3E}">
        <p14:creationId xmlns:p14="http://schemas.microsoft.com/office/powerpoint/2010/main" val="39674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8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8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851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Idea 2: Bellman Equation w.r.t. a given policy </a:t>
                </a:r>
                <a14:m>
                  <m:oMath xmlns:m="http://schemas.openxmlformats.org/officeDocument/2006/math">
                    <m:r>
                      <a:rPr lang="en-US">
                        <a:latin typeface="Cambria Math" panose="02040503050406030204" pitchFamily="18" charset="0"/>
                      </a:rPr>
                      <m:t>𝜋</m:t>
                    </m:r>
                  </m:oMath>
                </a14:m>
                <a:r>
                  <a:rPr lang="en-US" dirty="0"/>
                  <a:t> defines a linear system</a:t>
                </a:r>
              </a:p>
              <a:p>
                <a:pPr lvl="1"/>
                <a:r>
                  <a:rPr lang="en-US" dirty="0"/>
                  <a:t>Solve with your favorite linear system solver!</a:t>
                </a:r>
              </a:p>
              <a:p>
                <a:pPr lvl="1"/>
                <a:endParaRPr lang="en-US" dirty="0"/>
              </a:p>
              <a:p>
                <a:pPr lvl="1"/>
                <a:endParaRPr lang="en-US" dirty="0"/>
              </a:p>
              <a:p>
                <a:pPr lvl="1"/>
                <a:endParaRPr lang="en-US" dirty="0"/>
              </a:p>
              <a:p>
                <a:pPr indent="-182880"/>
                <a:r>
                  <a:rPr lang="en-US" dirty="0"/>
                  <a:t>|S| variables – each state has a unique value under a policy </a:t>
                </a:r>
                <a14:m>
                  <m:oMath xmlns:m="http://schemas.openxmlformats.org/officeDocument/2006/math">
                    <m:r>
                      <a:rPr lang="en-US">
                        <a:latin typeface="Cambria Math" panose="02040503050406030204" pitchFamily="18" charset="0"/>
                      </a:rPr>
                      <m:t>𝜋</m:t>
                    </m:r>
                  </m:oMath>
                </a14:m>
                <a:r>
                  <a:rPr lang="en-US" dirty="0"/>
                  <a:t> </a:t>
                </a:r>
              </a:p>
              <a:p>
                <a:pPr indent="-182880"/>
                <a:r>
                  <a:rPr lang="en-US" dirty="0"/>
                  <a:t>|S| constraints – one equality per state to compute that state’s 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pic>
        <p:nvPicPr>
          <p:cNvPr id="7" name="Picture 6" descr="txp_fig"/>
          <p:cNvPicPr>
            <a:picLocks noChangeAspect="1"/>
          </p:cNvPicPr>
          <p:nvPr>
            <p:custDataLst>
              <p:tags r:id="rId1"/>
            </p:custDataLst>
          </p:nvPr>
        </p:nvPicPr>
        <p:blipFill>
          <a:blip r:embed="rId4" cstate="print"/>
          <a:stretch>
            <a:fillRect/>
          </a:stretch>
        </p:blipFill>
        <p:spPr bwMode="auto">
          <a:xfrm>
            <a:off x="1156068" y="2759640"/>
            <a:ext cx="9196851" cy="840018"/>
          </a:xfrm>
          <a:prstGeom prst="rect">
            <a:avLst/>
          </a:prstGeom>
          <a:noFill/>
          <a:ln/>
          <a:effectLst/>
        </p:spPr>
      </p:pic>
      <p:sp>
        <p:nvSpPr>
          <p:cNvPr id="4" name="Slide Number Placeholder 3">
            <a:extLst>
              <a:ext uri="{FF2B5EF4-FFF2-40B4-BE49-F238E27FC236}">
                <a16:creationId xmlns:a16="http://schemas.microsoft.com/office/drawing/2014/main" id="{E527C765-F5D0-2C4D-A89F-FFCFE8A6B033}"/>
              </a:ext>
            </a:extLst>
          </p:cNvPr>
          <p:cNvSpPr>
            <a:spLocks noGrp="1"/>
          </p:cNvSpPr>
          <p:nvPr>
            <p:ph type="sldNum" sz="quarter" idx="12"/>
          </p:nvPr>
        </p:nvSpPr>
        <p:spPr/>
        <p:txBody>
          <a:bodyPr/>
          <a:lstStyle/>
          <a:p>
            <a:fld id="{A2EF37A0-74FC-AB4F-AE4C-D9BFC6719E9F}" type="slidenum">
              <a:rPr lang="en-US" smtClean="0"/>
              <a:t>95</a:t>
            </a:fld>
            <a:endParaRPr lang="en-US"/>
          </a:p>
        </p:txBody>
      </p:sp>
    </p:spTree>
    <p:extLst>
      <p:ext uri="{BB962C8B-B14F-4D97-AF65-F5344CB8AC3E}">
        <p14:creationId xmlns:p14="http://schemas.microsoft.com/office/powerpoint/2010/main" val="72321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82862" y="1448320"/>
            <a:ext cx="7018338" cy="4599534"/>
          </a:xfrm>
          <a:prstGeom prst="rect">
            <a:avLst/>
          </a:prstGeom>
          <a:noFill/>
        </p:spPr>
      </p:pic>
      <p:sp>
        <p:nvSpPr>
          <p:cNvPr id="3" name="Slide Number Placeholder 2">
            <a:extLst>
              <a:ext uri="{FF2B5EF4-FFF2-40B4-BE49-F238E27FC236}">
                <a16:creationId xmlns:a16="http://schemas.microsoft.com/office/drawing/2014/main" id="{9A77BF55-7525-F64C-84D8-C75C6839301B}"/>
              </a:ext>
            </a:extLst>
          </p:cNvPr>
          <p:cNvSpPr>
            <a:spLocks noGrp="1"/>
          </p:cNvSpPr>
          <p:nvPr>
            <p:ph type="sldNum" sz="quarter" idx="12"/>
          </p:nvPr>
        </p:nvSpPr>
        <p:spPr/>
        <p:txBody>
          <a:bodyPr/>
          <a:lstStyle/>
          <a:p>
            <a:fld id="{A2EF37A0-74FC-AB4F-AE4C-D9BFC6719E9F}" type="slidenum">
              <a:rPr lang="en-US" smtClean="0"/>
              <a:t>96</a:t>
            </a:fld>
            <a:endParaRPr lang="en-US"/>
          </a:p>
        </p:txBody>
      </p:sp>
    </p:spTree>
    <p:extLst>
      <p:ext uri="{BB962C8B-B14F-4D97-AF65-F5344CB8AC3E}">
        <p14:creationId xmlns:p14="http://schemas.microsoft.com/office/powerpoint/2010/main" val="2032012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Value Iteration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Value iteration repeats the Bellman updates:</a:t>
                </a:r>
              </a:p>
              <a:p>
                <a:endParaRPr lang="en-US" dirty="0"/>
              </a:p>
              <a:p>
                <a:endParaRPr lang="en-US" dirty="0"/>
              </a:p>
              <a:p>
                <a:endParaRPr lang="en-US" dirty="0"/>
              </a:p>
              <a:p>
                <a:r>
                  <a:rPr lang="en-US" dirty="0"/>
                  <a:t>Problem 1: It’s slow – O(</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𝑆</m:t>
                            </m:r>
                          </m:e>
                        </m:d>
                      </m:e>
                      <m:sup>
                        <m:r>
                          <a:rPr lang="en-US" smtClean="0">
                            <a:latin typeface="Cambria Math" panose="02040503050406030204" pitchFamily="18" charset="0"/>
                          </a:rPr>
                          <m:t>2</m:t>
                        </m:r>
                      </m:sup>
                    </m:sSup>
                    <m:r>
                      <a:rPr lang="en-US" smtClean="0">
                        <a:latin typeface="Cambria Math" panose="02040503050406030204" pitchFamily="18" charset="0"/>
                      </a:rPr>
                      <m:t>|</m:t>
                    </m:r>
                    <m:r>
                      <a:rPr lang="en-US" smtClean="0">
                        <a:latin typeface="Cambria Math" panose="02040503050406030204" pitchFamily="18" charset="0"/>
                      </a:rPr>
                      <m:t>𝐴</m:t>
                    </m:r>
                    <m:r>
                      <a:rPr lang="en-US" smtClean="0">
                        <a:latin typeface="Cambria Math" panose="02040503050406030204" pitchFamily="18" charset="0"/>
                      </a:rPr>
                      <m:t>|</m:t>
                    </m:r>
                  </m:oMath>
                </a14:m>
                <a:r>
                  <a:rPr lang="en-US" dirty="0"/>
                  <a:t>) per iteration</a:t>
                </a:r>
              </a:p>
              <a:p>
                <a:endParaRPr lang="en-US" dirty="0"/>
              </a:p>
              <a:p>
                <a:r>
                  <a:rPr lang="en-US" dirty="0"/>
                  <a:t>Problem 2: The “max” at each state rarely changes</a:t>
                </a:r>
              </a:p>
              <a:p>
                <a:endParaRPr lang="en-US" dirty="0"/>
              </a:p>
              <a:p>
                <a:r>
                  <a:rPr lang="en-US" dirty="0"/>
                  <a:t>Problem 3: The policy often converges long before the values</a:t>
                </a: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25" t="-580"/>
                </a:stretch>
              </a:blipFill>
            </p:spPr>
            <p:txBody>
              <a:bodyPr/>
              <a:lstStyle/>
              <a:p>
                <a:r>
                  <a:rPr lang="en-US">
                    <a:noFill/>
                  </a:rPr>
                  <a:t> </a:t>
                </a:r>
              </a:p>
            </p:txBody>
          </p:sp>
        </mc:Fallback>
      </mc:AlternateContent>
      <p:pic>
        <p:nvPicPr>
          <p:cNvPr id="5" name="Picture 4"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067238" y="2272301"/>
            <a:ext cx="6629400" cy="630314"/>
          </a:xfrm>
          <a:prstGeom prst="rect">
            <a:avLst/>
          </a:prstGeom>
          <a:noFill/>
          <a:ln/>
          <a:effectLst/>
        </p:spPr>
      </p:pic>
      <p:grpSp>
        <p:nvGrpSpPr>
          <p:cNvPr id="6" name="Group 5"/>
          <p:cNvGrpSpPr>
            <a:grpSpLocks/>
          </p:cNvGrpSpPr>
          <p:nvPr/>
        </p:nvGrpSpPr>
        <p:grpSpPr bwMode="auto">
          <a:xfrm>
            <a:off x="8534400" y="1447800"/>
            <a:ext cx="3048000" cy="2815896"/>
            <a:chOff x="2400" y="1401"/>
            <a:chExt cx="1392" cy="1286"/>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8"/>
              <p:cNvSpPr>
                <a:spLocks noChangeShapeType="1"/>
              </p:cNvSpPr>
              <p:nvPr/>
            </p:nvSpPr>
            <p:spPr bwMode="auto">
              <a:xfrm>
                <a:off x="2736" y="1680"/>
                <a:ext cx="120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4" name="Line 10"/>
              <p:cNvSpPr>
                <a:spLocks noChangeShapeType="1"/>
              </p:cNvSpPr>
              <p:nvPr/>
            </p:nvSpPr>
            <p:spPr bwMode="auto">
              <a:xfrm>
                <a:off x="2736" y="1680"/>
                <a:ext cx="52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1"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6"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 name="Slide Number Placeholder 3">
            <a:extLst>
              <a:ext uri="{FF2B5EF4-FFF2-40B4-BE49-F238E27FC236}">
                <a16:creationId xmlns:a16="http://schemas.microsoft.com/office/drawing/2014/main" id="{1E8E8B69-21D2-ED49-9924-CF2AF47778E5}"/>
              </a:ext>
            </a:extLst>
          </p:cNvPr>
          <p:cNvSpPr>
            <a:spLocks noGrp="1"/>
          </p:cNvSpPr>
          <p:nvPr>
            <p:ph type="sldNum" sz="quarter" idx="12"/>
          </p:nvPr>
        </p:nvSpPr>
        <p:spPr/>
        <p:txBody>
          <a:bodyPr/>
          <a:lstStyle/>
          <a:p>
            <a:fld id="{A2EF37A0-74FC-AB4F-AE4C-D9BFC6719E9F}" type="slidenum">
              <a:rPr lang="en-US" smtClean="0"/>
              <a:t>97</a:t>
            </a:fld>
            <a:endParaRPr lang="en-US"/>
          </a:p>
        </p:txBody>
      </p:sp>
    </p:spTree>
    <p:extLst>
      <p:ext uri="{BB962C8B-B14F-4D97-AF65-F5344CB8AC3E}">
        <p14:creationId xmlns:p14="http://schemas.microsoft.com/office/powerpoint/2010/main" val="4064844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3005FE39-60AD-C843-BB12-701D8AD00A93}"/>
              </a:ext>
            </a:extLst>
          </p:cNvPr>
          <p:cNvSpPr txBox="1"/>
          <p:nvPr/>
        </p:nvSpPr>
        <p:spPr>
          <a:xfrm>
            <a:off x="2445488" y="152718"/>
            <a:ext cx="7460513" cy="830997"/>
          </a:xfrm>
          <a:prstGeom prst="rect">
            <a:avLst/>
          </a:prstGeom>
          <a:noFill/>
        </p:spPr>
        <p:txBody>
          <a:bodyPr wrap="square" rtlCol="0">
            <a:spAutoFit/>
          </a:bodyPr>
          <a:lstStyle/>
          <a:p>
            <a:r>
              <a:rPr lang="en-US" sz="2400" b="1" dirty="0"/>
              <a:t>Compare: values of states versus policy (i.e., “arrows in the boxes”) over many iterations</a:t>
            </a:r>
          </a:p>
        </p:txBody>
      </p:sp>
      <p:sp>
        <p:nvSpPr>
          <p:cNvPr id="6" name="Slide Number Placeholder 5">
            <a:extLst>
              <a:ext uri="{FF2B5EF4-FFF2-40B4-BE49-F238E27FC236}">
                <a16:creationId xmlns:a16="http://schemas.microsoft.com/office/drawing/2014/main" id="{259E0EF4-016F-A445-8892-FB999743155D}"/>
              </a:ext>
            </a:extLst>
          </p:cNvPr>
          <p:cNvSpPr>
            <a:spLocks noGrp="1"/>
          </p:cNvSpPr>
          <p:nvPr>
            <p:ph type="sldNum" sz="quarter" idx="12"/>
          </p:nvPr>
        </p:nvSpPr>
        <p:spPr/>
        <p:txBody>
          <a:bodyPr/>
          <a:lstStyle/>
          <a:p>
            <a:fld id="{A2EF37A0-74FC-AB4F-AE4C-D9BFC6719E9F}" type="slidenum">
              <a:rPr lang="en-US" smtClean="0"/>
              <a:t>98</a:t>
            </a:fld>
            <a:endParaRPr lang="en-US"/>
          </a:p>
        </p:txBody>
      </p:sp>
    </p:spTree>
    <p:extLst>
      <p:ext uri="{BB962C8B-B14F-4D97-AF65-F5344CB8AC3E}">
        <p14:creationId xmlns:p14="http://schemas.microsoft.com/office/powerpoint/2010/main" val="1712507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FA2E3016-82C8-1145-A673-7951C6A229B0}"/>
              </a:ext>
            </a:extLst>
          </p:cNvPr>
          <p:cNvSpPr>
            <a:spLocks noGrp="1"/>
          </p:cNvSpPr>
          <p:nvPr>
            <p:ph type="sldNum" sz="quarter" idx="12"/>
          </p:nvPr>
        </p:nvSpPr>
        <p:spPr/>
        <p:txBody>
          <a:bodyPr/>
          <a:lstStyle/>
          <a:p>
            <a:fld id="{A2EF37A0-74FC-AB4F-AE4C-D9BFC6719E9F}" type="slidenum">
              <a:rPr lang="en-US" smtClean="0"/>
              <a:t>99</a:t>
            </a:fld>
            <a:endParaRPr lang="en-US"/>
          </a:p>
        </p:txBody>
      </p:sp>
    </p:spTree>
    <p:extLst>
      <p:ext uri="{BB962C8B-B14F-4D97-AF65-F5344CB8AC3E}">
        <p14:creationId xmlns:p14="http://schemas.microsoft.com/office/powerpoint/2010/main" val="2949430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3.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6.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5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6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4.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6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13036</TotalTime>
  <Words>6112</Words>
  <Application>Microsoft Macintosh PowerPoint</Application>
  <PresentationFormat>Widescreen</PresentationFormat>
  <Paragraphs>1132</Paragraphs>
  <Slides>116</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Arial Black</vt:lpstr>
      <vt:lpstr>Calibri</vt:lpstr>
      <vt:lpstr>Cambria Math</vt:lpstr>
      <vt:lpstr>Times New Roman</vt:lpstr>
      <vt:lpstr>Wingdings</vt:lpstr>
      <vt:lpstr>Essential</vt:lpstr>
      <vt:lpstr>Applied Mechanism Design For Social Good</vt:lpstr>
      <vt:lpstr>Announcements</vt:lpstr>
      <vt:lpstr>Turn-based Stochastic Games (TBSGs)</vt:lpstr>
      <vt:lpstr>Turn-based Stochastic Games (TBSGs)</vt:lpstr>
      <vt:lpstr>Turn-based Stochastic Games (TBSGs)</vt:lpstr>
      <vt:lpstr>Backgammon</vt:lpstr>
      <vt:lpstr>Chess</vt:lpstr>
      <vt:lpstr>Let’s start even easier …</vt:lpstr>
      <vt:lpstr>One-Player Stochastic Games aka Markov Decision Processes</vt:lpstr>
      <vt:lpstr>Non-Deterministic Search</vt:lpstr>
      <vt:lpstr>Example: Grid World</vt:lpstr>
      <vt:lpstr>Grid World Actions</vt:lpstr>
      <vt:lpstr>Markov Decision Process (MDP)</vt:lpstr>
      <vt:lpstr>Markov Decision Process (MDP)</vt:lpstr>
      <vt:lpstr>Markov Decision Process (MDP)</vt:lpstr>
      <vt:lpstr>What is “Markovian” about MDPs?</vt:lpstr>
      <vt:lpstr>Policies</vt:lpstr>
      <vt:lpstr>Policies</vt:lpstr>
      <vt:lpstr>Discussion Point!</vt:lpstr>
      <vt:lpstr>Discussion Point!</vt:lpstr>
      <vt:lpstr>Discussion Point!  Policies</vt:lpstr>
      <vt:lpstr>Example: Racing</vt:lpstr>
      <vt:lpstr>Example: Racing</vt:lpstr>
      <vt:lpstr>Racing Search Tree</vt:lpstr>
      <vt:lpstr>MDP Search Trees</vt:lpstr>
      <vt:lpstr>Utilities of Sequences</vt:lpstr>
      <vt:lpstr>Utilities of Sequences</vt:lpstr>
      <vt:lpstr>Discounting</vt:lpstr>
      <vt:lpstr>Discounting</vt:lpstr>
      <vt:lpstr>Discussion Point!</vt:lpstr>
      <vt:lpstr>Discussion Point!</vt:lpstr>
      <vt:lpstr>Stationary Preferences</vt:lpstr>
      <vt:lpstr>Infinite Utilities?!</vt:lpstr>
      <vt:lpstr>Optimal Policy with Discounting</vt:lpstr>
      <vt:lpstr>Optimal Policy with Discounting</vt:lpstr>
      <vt:lpstr>Optimal Policy with Discounting</vt:lpstr>
      <vt:lpstr>Optimal Policy with Discounting</vt:lpstr>
      <vt:lpstr>Optimal Policy with Discounting</vt:lpstr>
      <vt:lpstr>Optimal Policy with Discounting</vt:lpstr>
      <vt:lpstr>MDP Quantities (So Far!)</vt:lpstr>
      <vt:lpstr>Solving MDPs</vt:lpstr>
      <vt:lpstr>MDP Quantities</vt:lpstr>
      <vt:lpstr>MDP Optimal Quantities</vt:lpstr>
      <vt:lpstr>Examples where we assume we have V and Q Values …</vt:lpstr>
      <vt:lpstr>Gridworld V Values</vt:lpstr>
      <vt:lpstr>Gridworld Q Values</vt:lpstr>
      <vt:lpstr>Gridworld V Values</vt:lpstr>
      <vt:lpstr>Gridworld Q Values</vt:lpstr>
      <vt:lpstr>Gridworld V Values</vt:lpstr>
      <vt:lpstr>Gridworld Q Values</vt:lpstr>
      <vt:lpstr>Gridworld V Values</vt:lpstr>
      <vt:lpstr>Gridworld Q Values</vt:lpstr>
      <vt:lpstr>Computing Optimal Policy from Values</vt:lpstr>
      <vt:lpstr>Computing Optimal Policy from Values</vt:lpstr>
      <vt:lpstr>Computing Optimal Policy from Q-Values</vt:lpstr>
      <vt:lpstr>The Bellman Equations</vt:lpstr>
      <vt:lpstr>Bellman Equations: The Value of A State</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PowerPoint Presentation</vt:lpstr>
      <vt:lpstr>Example: Value Iteration</vt:lpstr>
      <vt:lpstr>Bellman Equation vs Value Iteration vs Bellman Update</vt:lpstr>
      <vt:lpstr>Convergence</vt:lpstr>
      <vt:lpstr>Other ways to solve Bellman Equation?</vt:lpstr>
      <vt:lpstr>Solving Bellman Equations Using Linear Programming</vt:lpstr>
      <vt:lpstr>Cool Things about the LP solution for Bellman Equations</vt:lpstr>
      <vt:lpstr>Policy Iteration for Solving MDPs</vt:lpstr>
      <vt:lpstr>Policy Evaluation</vt:lpstr>
      <vt:lpstr>Fixed Policies</vt:lpstr>
      <vt:lpstr>Utilities for a Fixed Policy</vt:lpstr>
      <vt:lpstr>Compare</vt:lpstr>
      <vt:lpstr>Recall: MDP Optimal Quantities</vt:lpstr>
      <vt:lpstr>Example: Policy Evaluation</vt:lpstr>
      <vt:lpstr>Example: Policy Evaluation</vt:lpstr>
      <vt:lpstr>Policy Evaluation</vt:lpstr>
      <vt:lpstr>Policy Evaluation</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Policy Iteration</vt:lpstr>
      <vt:lpstr>Policy Iteration</vt:lpstr>
      <vt:lpstr>Comparison of “VI” aNd “PI”</vt:lpstr>
      <vt:lpstr>Summary: MDP Algorithms</vt:lpstr>
      <vt:lpstr>Final Slide: MDP 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1428</cp:revision>
  <cp:lastPrinted>2016-09-08T16:17:56Z</cp:lastPrinted>
  <dcterms:created xsi:type="dcterms:W3CDTF">2013-03-05T15:39:19Z</dcterms:created>
  <dcterms:modified xsi:type="dcterms:W3CDTF">2020-03-03T22:02:46Z</dcterms:modified>
</cp:coreProperties>
</file>